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tags/tag47.xml" ContentType="application/vnd.openxmlformats-officedocument.presentationml.tags+xml"/>
  <Override PartName="/ppt/notesSlides/notesSlide20.xml" ContentType="application/vnd.openxmlformats-officedocument.presentationml.notesSlide+xml"/>
  <Override PartName="/ppt/tags/tag4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9.xml" ContentType="application/vnd.openxmlformats-officedocument.presentationml.tags+xml"/>
  <Override PartName="/ppt/notesSlides/notesSlide24.xml" ContentType="application/vnd.openxmlformats-officedocument.presentationml.notesSlide+xml"/>
  <Override PartName="/ppt/tags/tag50.xml" ContentType="application/vnd.openxmlformats-officedocument.presentationml.tags+xml"/>
  <Override PartName="/ppt/notesSlides/notesSlide2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6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7.xml" ContentType="application/vnd.openxmlformats-officedocument.presentationml.notesSlide+xml"/>
  <Override PartName="/ppt/tags/tag6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33"/>
  </p:notesMasterIdLst>
  <p:sldIdLst>
    <p:sldId id="256" r:id="rId3"/>
    <p:sldId id="277" r:id="rId4"/>
    <p:sldId id="2063" r:id="rId5"/>
    <p:sldId id="264" r:id="rId6"/>
    <p:sldId id="261" r:id="rId7"/>
    <p:sldId id="2062" r:id="rId8"/>
    <p:sldId id="263" r:id="rId9"/>
    <p:sldId id="2032" r:id="rId10"/>
    <p:sldId id="2036" r:id="rId11"/>
    <p:sldId id="2067" r:id="rId12"/>
    <p:sldId id="2065" r:id="rId13"/>
    <p:sldId id="2068" r:id="rId14"/>
    <p:sldId id="2070" r:id="rId15"/>
    <p:sldId id="2092" r:id="rId16"/>
    <p:sldId id="257" r:id="rId17"/>
    <p:sldId id="2064" r:id="rId18"/>
    <p:sldId id="2094" r:id="rId19"/>
    <p:sldId id="2095" r:id="rId20"/>
    <p:sldId id="2096" r:id="rId21"/>
    <p:sldId id="2107" r:id="rId22"/>
    <p:sldId id="2108" r:id="rId23"/>
    <p:sldId id="2100" r:id="rId24"/>
    <p:sldId id="2109" r:id="rId25"/>
    <p:sldId id="2098" r:id="rId26"/>
    <p:sldId id="2097" r:id="rId27"/>
    <p:sldId id="2099" r:id="rId28"/>
    <p:sldId id="2093" r:id="rId29"/>
    <p:sldId id="2102" r:id="rId30"/>
    <p:sldId id="2101" r:id="rId31"/>
    <p:sldId id="2035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6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35"/>
    <a:srgbClr val="F6DB26"/>
    <a:srgbClr val="9F4519"/>
    <a:srgbClr val="288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36"/>
    <p:restoredTop sz="95909"/>
  </p:normalViewPr>
  <p:slideViewPr>
    <p:cSldViewPr snapToGrid="0" snapToObjects="1" showGuides="1">
      <p:cViewPr varScale="1">
        <p:scale>
          <a:sx n="114" d="100"/>
          <a:sy n="114" d="100"/>
        </p:scale>
        <p:origin x="408" y="184"/>
      </p:cViewPr>
      <p:guideLst>
        <p:guide orient="horz" pos="2116"/>
        <p:guide pos="3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CF9DB-89B8-4144-BFBE-F4D3B810C915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EE4E-6067-CA43-BAD4-2F0481A23C21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  <p:sp>
        <p:nvSpPr>
          <p:cNvPr id="11" name="TextBox 9"/>
          <p:cNvSpPr txBox="1"/>
          <p:nvPr userDrawn="1"/>
        </p:nvSpPr>
        <p:spPr>
          <a:xfrm>
            <a:off x="1907704" y="5560038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2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image" Target="../media/image10.png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7.xml"/><Relationship Id="rId5" Type="http://schemas.openxmlformats.org/officeDocument/2006/relationships/image" Target="../media/image1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8.xml"/><Relationship Id="rId5" Type="http://schemas.openxmlformats.org/officeDocument/2006/relationships/image" Target="../media/image21.jpe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0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image" Target="../media/image10.png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5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6" Type="http://schemas.openxmlformats.org/officeDocument/2006/relationships/image" Target="../media/image2.sv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1.png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2" Type="http://schemas.openxmlformats.org/officeDocument/2006/relationships/tags" Target="../tags/tag16.xml"/><Relationship Id="rId16" Type="http://schemas.openxmlformats.org/officeDocument/2006/relationships/image" Target="../media/image2.sv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image" Target="../media/image1.png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11178460" y="309390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3" name="Rectangle: Rounded Corners 7"/>
          <p:cNvSpPr/>
          <p:nvPr/>
        </p:nvSpPr>
        <p:spPr>
          <a:xfrm>
            <a:off x="1394278" y="5054141"/>
            <a:ext cx="1341347" cy="429739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id-ID" sz="1400" dirty="0">
                <a:cs typeface="+mn-ea"/>
                <a:sym typeface="+mn-lt"/>
              </a:rPr>
              <a:t>2023.10.26</a:t>
            </a:r>
          </a:p>
        </p:txBody>
      </p:sp>
      <p:sp>
        <p:nvSpPr>
          <p:cNvPr id="14" name="Title 5"/>
          <p:cNvSpPr txBox="1"/>
          <p:nvPr/>
        </p:nvSpPr>
        <p:spPr>
          <a:xfrm>
            <a:off x="1373505" y="2132965"/>
            <a:ext cx="7747000" cy="65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基于ChatGPT的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01750" y="2759710"/>
            <a:ext cx="8914765" cy="116014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sz="5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自然语言</a:t>
            </a:r>
            <a:r>
              <a:rPr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时空数据分析系统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9743" y="3747119"/>
            <a:ext cx="6481794" cy="7013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项目成员：伦天乐 苏军又 陶毅诚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指导老师：宋轩 范子沛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2" name="Picture 3" descr="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4" r="77221" b="1"/>
          <a:stretch/>
        </p:blipFill>
        <p:spPr>
          <a:xfrm>
            <a:off x="3817359" y="303397"/>
            <a:ext cx="510019" cy="57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 descr="Image">
            <a:extLst>
              <a:ext uri="{FF2B5EF4-FFF2-40B4-BE49-F238E27FC236}">
                <a16:creationId xmlns:a16="http://schemas.microsoft.com/office/drawing/2014/main" id="{3D38BB8C-31CD-B431-AD15-0F62DF18C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3"/>
          <a:stretch/>
        </p:blipFill>
        <p:spPr>
          <a:xfrm>
            <a:off x="4202362" y="417881"/>
            <a:ext cx="180726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7345680" y="652869"/>
              <a:ext cx="2679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ReAct</a:t>
              </a: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7345680" y="1670050"/>
            <a:ext cx="4194810" cy="3670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ReAct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是一种调用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LLM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的策略和方法，将其应用于各种语言和决策任务，可以提高大模型的可解释性和可信度。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使用语言生成模型（LLMs）交替生成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推理过程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任务特定操作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的应用，从而在二者之间实现更大的协同作用：推理过程帮助模型诱导、跟踪和更新操作计划，以及处理异常情况，而操作则使其能够与外部来源（如知识库或环境）交互并获取额外信息。</a:t>
            </a:r>
          </a:p>
        </p:txBody>
      </p:sp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6249354" y="3444505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iShot_2023-10-24_11.46.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" y="1037590"/>
            <a:ext cx="6637655" cy="5671820"/>
          </a:xfrm>
          <a:prstGeom prst="rect">
            <a:avLst/>
          </a:prstGeom>
        </p:spPr>
      </p:pic>
      <p:pic>
        <p:nvPicPr>
          <p:cNvPr id="14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966084" y="-3004845"/>
            <a:ext cx="22130139" cy="11278161"/>
            <a:chOff x="-3966084" y="-3004845"/>
            <a:chExt cx="22130139" cy="11278161"/>
          </a:xfrm>
        </p:grpSpPr>
        <p:sp>
          <p:nvSpPr>
            <p:cNvPr id="11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5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982210" y="1416050"/>
            <a:ext cx="6846570" cy="512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PA-文本框 42"/>
          <p:cNvSpPr txBox="1"/>
          <p:nvPr>
            <p:custDataLst>
              <p:tags r:id="rId1"/>
            </p:custDataLst>
          </p:nvPr>
        </p:nvSpPr>
        <p:spPr>
          <a:xfrm>
            <a:off x="5338445" y="1915795"/>
            <a:ext cx="6253480" cy="4305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LangChain是一个开发应用程序的框架，它基于语言模型。它的主要功能包括：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上下文感知：将语言模型与上下文数据源连接起来，例如提示指令、少量示例、内容等，以便在回答问题时能够基于提供的上下文进行推理和决策。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推理能力：依赖语言模型进行推理，根据提供的上下文决定如何回答问题或采取行动。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LangChain提供了多个模块，包括模型I/O、检索、链式组装、代理、内存和回调</a:t>
            </a:r>
            <a:r>
              <a:rPr lang="zh-CN" alt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。</a:t>
            </a:r>
          </a:p>
        </p:txBody>
      </p:sp>
      <p:pic>
        <p:nvPicPr>
          <p:cNvPr id="14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5" y="1257935"/>
            <a:ext cx="4286885" cy="528574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C8BF6A8-96B2-BDAA-F452-9D6D38DC9772}"/>
              </a:ext>
            </a:extLst>
          </p:cNvPr>
          <p:cNvGrpSpPr/>
          <p:nvPr/>
        </p:nvGrpSpPr>
        <p:grpSpPr>
          <a:xfrm>
            <a:off x="4981444" y="370842"/>
            <a:ext cx="5563314" cy="832519"/>
            <a:chOff x="4577090" y="292701"/>
            <a:chExt cx="5563314" cy="832519"/>
          </a:xfrm>
        </p:grpSpPr>
        <p:sp>
          <p:nvSpPr>
            <p:cNvPr id="9" name="矩形 8"/>
            <p:cNvSpPr/>
            <p:nvPr/>
          </p:nvSpPr>
          <p:spPr>
            <a:xfrm>
              <a:off x="4577090" y="292701"/>
              <a:ext cx="1085955" cy="832519"/>
            </a:xfrm>
            <a:prstGeom prst="rect">
              <a:avLst/>
            </a:prstGeom>
            <a:blipFill rotWithShape="1">
              <a:blip r:embed="rId7" cstate="screen"/>
              <a:stretch>
                <a:fillRect l="1" r="-20879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PA-文本框 6">
              <a:extLst>
                <a:ext uri="{FF2B5EF4-FFF2-40B4-BE49-F238E27FC236}">
                  <a16:creationId xmlns:a16="http://schemas.microsoft.com/office/drawing/2014/main" id="{F67E2252-F6A4-9680-EED6-9112B3ECAEC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579998" y="355218"/>
              <a:ext cx="45604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Langchain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8CF578-0A91-307B-3252-F56DC3AA2C50}"/>
              </a:ext>
            </a:extLst>
          </p:cNvPr>
          <p:cNvGrpSpPr/>
          <p:nvPr/>
        </p:nvGrpSpPr>
        <p:grpSpPr>
          <a:xfrm>
            <a:off x="692065" y="1151026"/>
            <a:ext cx="4589316" cy="2470462"/>
            <a:chOff x="802469" y="1170628"/>
            <a:chExt cx="4589316" cy="2470462"/>
          </a:xfrm>
        </p:grpSpPr>
        <p:sp>
          <p:nvSpPr>
            <p:cNvPr id="11" name="Freeform 147"/>
            <p:cNvSpPr>
              <a:spLocks noEditPoints="1"/>
            </p:cNvSpPr>
            <p:nvPr/>
          </p:nvSpPr>
          <p:spPr bwMode="auto">
            <a:xfrm>
              <a:off x="802469" y="1307848"/>
              <a:ext cx="433766" cy="431018"/>
            </a:xfrm>
            <a:custGeom>
              <a:avLst/>
              <a:gdLst>
                <a:gd name="T0" fmla="*/ 66 w 67"/>
                <a:gd name="T1" fmla="*/ 0 h 64"/>
                <a:gd name="T2" fmla="*/ 65 w 67"/>
                <a:gd name="T3" fmla="*/ 0 h 64"/>
                <a:gd name="T4" fmla="*/ 1 w 67"/>
                <a:gd name="T5" fmla="*/ 42 h 64"/>
                <a:gd name="T6" fmla="*/ 1 w 67"/>
                <a:gd name="T7" fmla="*/ 44 h 64"/>
                <a:gd name="T8" fmla="*/ 2 w 67"/>
                <a:gd name="T9" fmla="*/ 45 h 64"/>
                <a:gd name="T10" fmla="*/ 26 w 67"/>
                <a:gd name="T11" fmla="*/ 45 h 64"/>
                <a:gd name="T12" fmla="*/ 25 w 67"/>
                <a:gd name="T13" fmla="*/ 62 h 64"/>
                <a:gd name="T14" fmla="*/ 26 w 67"/>
                <a:gd name="T15" fmla="*/ 64 h 64"/>
                <a:gd name="T16" fmla="*/ 27 w 67"/>
                <a:gd name="T17" fmla="*/ 64 h 64"/>
                <a:gd name="T18" fmla="*/ 28 w 67"/>
                <a:gd name="T19" fmla="*/ 63 h 64"/>
                <a:gd name="T20" fmla="*/ 37 w 67"/>
                <a:gd name="T21" fmla="*/ 52 h 64"/>
                <a:gd name="T22" fmla="*/ 59 w 67"/>
                <a:gd name="T23" fmla="*/ 64 h 64"/>
                <a:gd name="T24" fmla="*/ 61 w 67"/>
                <a:gd name="T25" fmla="*/ 64 h 64"/>
                <a:gd name="T26" fmla="*/ 61 w 67"/>
                <a:gd name="T27" fmla="*/ 62 h 64"/>
                <a:gd name="T28" fmla="*/ 67 w 67"/>
                <a:gd name="T29" fmla="*/ 1 h 64"/>
                <a:gd name="T30" fmla="*/ 66 w 67"/>
                <a:gd name="T31" fmla="*/ 0 h 64"/>
                <a:gd name="T32" fmla="*/ 27 w 67"/>
                <a:gd name="T33" fmla="*/ 42 h 64"/>
                <a:gd name="T34" fmla="*/ 27 w 67"/>
                <a:gd name="T35" fmla="*/ 42 h 64"/>
                <a:gd name="T36" fmla="*/ 7 w 67"/>
                <a:gd name="T37" fmla="*/ 42 h 64"/>
                <a:gd name="T38" fmla="*/ 58 w 67"/>
                <a:gd name="T39" fmla="*/ 8 h 64"/>
                <a:gd name="T40" fmla="*/ 27 w 67"/>
                <a:gd name="T41" fmla="*/ 42 h 64"/>
                <a:gd name="T42" fmla="*/ 38 w 67"/>
                <a:gd name="T43" fmla="*/ 49 h 64"/>
                <a:gd name="T44" fmla="*/ 63 w 67"/>
                <a:gd name="T45" fmla="*/ 7 h 64"/>
                <a:gd name="T46" fmla="*/ 59 w 67"/>
                <a:gd name="T47" fmla="*/ 60 h 64"/>
                <a:gd name="T48" fmla="*/ 38 w 67"/>
                <a:gd name="T49" fmla="*/ 49 h 64"/>
                <a:gd name="T50" fmla="*/ 29 w 67"/>
                <a:gd name="T51" fmla="*/ 58 h 64"/>
                <a:gd name="T52" fmla="*/ 29 w 67"/>
                <a:gd name="T53" fmla="*/ 44 h 64"/>
                <a:gd name="T54" fmla="*/ 29 w 67"/>
                <a:gd name="T55" fmla="*/ 43 h 64"/>
                <a:gd name="T56" fmla="*/ 60 w 67"/>
                <a:gd name="T57" fmla="*/ 9 h 64"/>
                <a:gd name="T58" fmla="*/ 36 w 67"/>
                <a:gd name="T59" fmla="*/ 49 h 64"/>
                <a:gd name="T60" fmla="*/ 36 w 67"/>
                <a:gd name="T61" fmla="*/ 49 h 64"/>
                <a:gd name="T62" fmla="*/ 29 w 67"/>
                <a:gd name="T63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64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0" y="43"/>
                    <a:pt x="1" y="44"/>
                  </a:cubicBezTo>
                  <a:cubicBezTo>
                    <a:pt x="1" y="45"/>
                    <a:pt x="1" y="45"/>
                    <a:pt x="2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5" y="63"/>
                    <a:pt x="26" y="63"/>
                    <a:pt x="26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3"/>
                    <a:pt x="28" y="63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60" y="64"/>
                    <a:pt x="60" y="64"/>
                    <a:pt x="61" y="64"/>
                  </a:cubicBezTo>
                  <a:cubicBezTo>
                    <a:pt x="61" y="63"/>
                    <a:pt x="61" y="63"/>
                    <a:pt x="61" y="62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6" y="0"/>
                  </a:cubicBezTo>
                  <a:close/>
                  <a:moveTo>
                    <a:pt x="27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8" y="8"/>
                    <a:pt x="58" y="8"/>
                    <a:pt x="58" y="8"/>
                  </a:cubicBezTo>
                  <a:lnTo>
                    <a:pt x="27" y="42"/>
                  </a:lnTo>
                  <a:close/>
                  <a:moveTo>
                    <a:pt x="38" y="49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59" y="60"/>
                    <a:pt x="59" y="60"/>
                    <a:pt x="59" y="60"/>
                  </a:cubicBezTo>
                  <a:lnTo>
                    <a:pt x="38" y="49"/>
                  </a:lnTo>
                  <a:close/>
                  <a:moveTo>
                    <a:pt x="29" y="58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3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2640" y="1950085"/>
              <a:ext cx="4589145" cy="16910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ToolLLM 是一个框架，可以使大型语言模型（LLMs）掌握超过16,000个真实世界的API，从而增强它们的工具使用能力。ToolLLM对以前未见过的API表现出强大的泛化能力，只需要API文档即可有效地适应新的API。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438182" y="1170628"/>
              <a:ext cx="33178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dirty="0" err="1">
                  <a:sym typeface="+mn-lt"/>
                </a:rPr>
                <a:t>ToolLLM</a:t>
              </a:r>
              <a:endParaRPr lang="en-US" dirty="0"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478AD33-9584-D738-4439-8743D77C2451}"/>
              </a:ext>
            </a:extLst>
          </p:cNvPr>
          <p:cNvGrpSpPr/>
          <p:nvPr/>
        </p:nvGrpSpPr>
        <p:grpSpPr>
          <a:xfrm>
            <a:off x="6230764" y="1151026"/>
            <a:ext cx="5009515" cy="2084616"/>
            <a:chOff x="6306185" y="1151979"/>
            <a:chExt cx="5009515" cy="2084616"/>
          </a:xfrm>
        </p:grpSpPr>
        <p:sp>
          <p:nvSpPr>
            <p:cNvPr id="10" name="Freeform 90"/>
            <p:cNvSpPr>
              <a:spLocks noEditPoints="1"/>
            </p:cNvSpPr>
            <p:nvPr/>
          </p:nvSpPr>
          <p:spPr bwMode="auto">
            <a:xfrm>
              <a:off x="6384134" y="1304962"/>
              <a:ext cx="436699" cy="451550"/>
            </a:xfrm>
            <a:custGeom>
              <a:avLst/>
              <a:gdLst>
                <a:gd name="T0" fmla="*/ 28 w 62"/>
                <a:gd name="T1" fmla="*/ 25 h 62"/>
                <a:gd name="T2" fmla="*/ 28 w 62"/>
                <a:gd name="T3" fmla="*/ 28 h 62"/>
                <a:gd name="T4" fmla="*/ 27 w 62"/>
                <a:gd name="T5" fmla="*/ 29 h 62"/>
                <a:gd name="T6" fmla="*/ 25 w 62"/>
                <a:gd name="T7" fmla="*/ 28 h 62"/>
                <a:gd name="T8" fmla="*/ 4 w 62"/>
                <a:gd name="T9" fmla="*/ 7 h 62"/>
                <a:gd name="T10" fmla="*/ 4 w 62"/>
                <a:gd name="T11" fmla="*/ 15 h 62"/>
                <a:gd name="T12" fmla="*/ 2 w 62"/>
                <a:gd name="T13" fmla="*/ 17 h 62"/>
                <a:gd name="T14" fmla="*/ 0 w 62"/>
                <a:gd name="T15" fmla="*/ 15 h 62"/>
                <a:gd name="T16" fmla="*/ 0 w 62"/>
                <a:gd name="T17" fmla="*/ 2 h 62"/>
                <a:gd name="T18" fmla="*/ 2 w 62"/>
                <a:gd name="T19" fmla="*/ 0 h 62"/>
                <a:gd name="T20" fmla="*/ 15 w 62"/>
                <a:gd name="T21" fmla="*/ 0 h 62"/>
                <a:gd name="T22" fmla="*/ 17 w 62"/>
                <a:gd name="T23" fmla="*/ 2 h 62"/>
                <a:gd name="T24" fmla="*/ 15 w 62"/>
                <a:gd name="T25" fmla="*/ 4 h 62"/>
                <a:gd name="T26" fmla="*/ 7 w 62"/>
                <a:gd name="T27" fmla="*/ 4 h 62"/>
                <a:gd name="T28" fmla="*/ 28 w 62"/>
                <a:gd name="T29" fmla="*/ 25 h 62"/>
                <a:gd name="T30" fmla="*/ 60 w 62"/>
                <a:gd name="T31" fmla="*/ 46 h 62"/>
                <a:gd name="T32" fmla="*/ 58 w 62"/>
                <a:gd name="T33" fmla="*/ 48 h 62"/>
                <a:gd name="T34" fmla="*/ 58 w 62"/>
                <a:gd name="T35" fmla="*/ 55 h 62"/>
                <a:gd name="T36" fmla="*/ 37 w 62"/>
                <a:gd name="T37" fmla="*/ 34 h 62"/>
                <a:gd name="T38" fmla="*/ 34 w 62"/>
                <a:gd name="T39" fmla="*/ 34 h 62"/>
                <a:gd name="T40" fmla="*/ 34 w 62"/>
                <a:gd name="T41" fmla="*/ 37 h 62"/>
                <a:gd name="T42" fmla="*/ 55 w 62"/>
                <a:gd name="T43" fmla="*/ 58 h 62"/>
                <a:gd name="T44" fmla="*/ 47 w 62"/>
                <a:gd name="T45" fmla="*/ 58 h 62"/>
                <a:gd name="T46" fmla="*/ 45 w 62"/>
                <a:gd name="T47" fmla="*/ 60 h 62"/>
                <a:gd name="T48" fmla="*/ 47 w 62"/>
                <a:gd name="T49" fmla="*/ 62 h 62"/>
                <a:gd name="T50" fmla="*/ 60 w 62"/>
                <a:gd name="T51" fmla="*/ 62 h 62"/>
                <a:gd name="T52" fmla="*/ 62 w 62"/>
                <a:gd name="T53" fmla="*/ 60 h 62"/>
                <a:gd name="T54" fmla="*/ 62 w 62"/>
                <a:gd name="T55" fmla="*/ 48 h 62"/>
                <a:gd name="T56" fmla="*/ 60 w 62"/>
                <a:gd name="T57" fmla="*/ 46 h 62"/>
                <a:gd name="T58" fmla="*/ 60 w 62"/>
                <a:gd name="T59" fmla="*/ 0 h 62"/>
                <a:gd name="T60" fmla="*/ 47 w 62"/>
                <a:gd name="T61" fmla="*/ 0 h 62"/>
                <a:gd name="T62" fmla="*/ 45 w 62"/>
                <a:gd name="T63" fmla="*/ 2 h 62"/>
                <a:gd name="T64" fmla="*/ 47 w 62"/>
                <a:gd name="T65" fmla="*/ 4 h 62"/>
                <a:gd name="T66" fmla="*/ 55 w 62"/>
                <a:gd name="T67" fmla="*/ 4 h 62"/>
                <a:gd name="T68" fmla="*/ 34 w 62"/>
                <a:gd name="T69" fmla="*/ 25 h 62"/>
                <a:gd name="T70" fmla="*/ 34 w 62"/>
                <a:gd name="T71" fmla="*/ 28 h 62"/>
                <a:gd name="T72" fmla="*/ 36 w 62"/>
                <a:gd name="T73" fmla="*/ 29 h 62"/>
                <a:gd name="T74" fmla="*/ 37 w 62"/>
                <a:gd name="T75" fmla="*/ 28 h 62"/>
                <a:gd name="T76" fmla="*/ 58 w 62"/>
                <a:gd name="T77" fmla="*/ 7 h 62"/>
                <a:gd name="T78" fmla="*/ 58 w 62"/>
                <a:gd name="T79" fmla="*/ 15 h 62"/>
                <a:gd name="T80" fmla="*/ 60 w 62"/>
                <a:gd name="T81" fmla="*/ 17 h 62"/>
                <a:gd name="T82" fmla="*/ 62 w 62"/>
                <a:gd name="T83" fmla="*/ 15 h 62"/>
                <a:gd name="T84" fmla="*/ 62 w 62"/>
                <a:gd name="T85" fmla="*/ 2 h 62"/>
                <a:gd name="T86" fmla="*/ 60 w 62"/>
                <a:gd name="T87" fmla="*/ 0 h 62"/>
                <a:gd name="T88" fmla="*/ 25 w 62"/>
                <a:gd name="T89" fmla="*/ 34 h 62"/>
                <a:gd name="T90" fmla="*/ 4 w 62"/>
                <a:gd name="T91" fmla="*/ 55 h 62"/>
                <a:gd name="T92" fmla="*/ 4 w 62"/>
                <a:gd name="T93" fmla="*/ 48 h 62"/>
                <a:gd name="T94" fmla="*/ 2 w 62"/>
                <a:gd name="T95" fmla="*/ 46 h 62"/>
                <a:gd name="T96" fmla="*/ 0 w 62"/>
                <a:gd name="T97" fmla="*/ 48 h 62"/>
                <a:gd name="T98" fmla="*/ 0 w 62"/>
                <a:gd name="T99" fmla="*/ 60 h 62"/>
                <a:gd name="T100" fmla="*/ 2 w 62"/>
                <a:gd name="T101" fmla="*/ 62 h 62"/>
                <a:gd name="T102" fmla="*/ 15 w 62"/>
                <a:gd name="T103" fmla="*/ 62 h 62"/>
                <a:gd name="T104" fmla="*/ 17 w 62"/>
                <a:gd name="T105" fmla="*/ 60 h 62"/>
                <a:gd name="T106" fmla="*/ 15 w 62"/>
                <a:gd name="T107" fmla="*/ 58 h 62"/>
                <a:gd name="T108" fmla="*/ 7 w 62"/>
                <a:gd name="T109" fmla="*/ 58 h 62"/>
                <a:gd name="T110" fmla="*/ 28 w 62"/>
                <a:gd name="T111" fmla="*/ 37 h 62"/>
                <a:gd name="T112" fmla="*/ 28 w 62"/>
                <a:gd name="T113" fmla="*/ 34 h 62"/>
                <a:gd name="T114" fmla="*/ 25 w 62"/>
                <a:gd name="T115" fmla="*/ 3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" h="62">
                  <a:moveTo>
                    <a:pt x="28" y="25"/>
                  </a:moveTo>
                  <a:cubicBezTo>
                    <a:pt x="29" y="26"/>
                    <a:pt x="29" y="27"/>
                    <a:pt x="28" y="28"/>
                  </a:cubicBezTo>
                  <a:cubicBezTo>
                    <a:pt x="28" y="28"/>
                    <a:pt x="27" y="29"/>
                    <a:pt x="27" y="29"/>
                  </a:cubicBezTo>
                  <a:cubicBezTo>
                    <a:pt x="26" y="29"/>
                    <a:pt x="25" y="28"/>
                    <a:pt x="25" y="2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28" y="25"/>
                  </a:lnTo>
                  <a:close/>
                  <a:moveTo>
                    <a:pt x="60" y="46"/>
                  </a:moveTo>
                  <a:cubicBezTo>
                    <a:pt x="59" y="46"/>
                    <a:pt x="58" y="46"/>
                    <a:pt x="58" y="48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5" y="34"/>
                    <a:pt x="34" y="34"/>
                  </a:cubicBezTo>
                  <a:cubicBezTo>
                    <a:pt x="34" y="35"/>
                    <a:pt x="34" y="36"/>
                    <a:pt x="34" y="37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6" y="58"/>
                    <a:pt x="45" y="59"/>
                    <a:pt x="45" y="60"/>
                  </a:cubicBezTo>
                  <a:cubicBezTo>
                    <a:pt x="45" y="61"/>
                    <a:pt x="46" y="62"/>
                    <a:pt x="47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1" y="62"/>
                    <a:pt x="62" y="61"/>
                    <a:pt x="62" y="60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6"/>
                    <a:pt x="61" y="46"/>
                    <a:pt x="60" y="46"/>
                  </a:cubicBezTo>
                  <a:close/>
                  <a:moveTo>
                    <a:pt x="60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1"/>
                    <a:pt x="45" y="2"/>
                  </a:cubicBezTo>
                  <a:cubicBezTo>
                    <a:pt x="45" y="4"/>
                    <a:pt x="46" y="4"/>
                    <a:pt x="47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6"/>
                    <a:pt x="34" y="27"/>
                    <a:pt x="34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29"/>
                    <a:pt x="37" y="28"/>
                    <a:pt x="37" y="2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6"/>
                    <a:pt x="59" y="17"/>
                    <a:pt x="60" y="17"/>
                  </a:cubicBezTo>
                  <a:cubicBezTo>
                    <a:pt x="61" y="17"/>
                    <a:pt x="62" y="16"/>
                    <a:pt x="62" y="1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  <a:close/>
                  <a:moveTo>
                    <a:pt x="25" y="34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6"/>
                    <a:pt x="3" y="46"/>
                    <a:pt x="2" y="46"/>
                  </a:cubicBezTo>
                  <a:cubicBezTo>
                    <a:pt x="1" y="46"/>
                    <a:pt x="0" y="46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6" y="62"/>
                    <a:pt x="17" y="61"/>
                    <a:pt x="17" y="60"/>
                  </a:cubicBezTo>
                  <a:cubicBezTo>
                    <a:pt x="17" y="59"/>
                    <a:pt x="16" y="58"/>
                    <a:pt x="15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6"/>
                    <a:pt x="29" y="35"/>
                    <a:pt x="28" y="34"/>
                  </a:cubicBezTo>
                  <a:cubicBezTo>
                    <a:pt x="27" y="34"/>
                    <a:pt x="26" y="34"/>
                    <a:pt x="25" y="34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6306185" y="1865630"/>
              <a:ext cx="5009515" cy="13709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ToolBench是一个高质量的指令调整数据集，用于工具使用，它是使用最新的ChatGPT自动构建的。它包含超过100,000个使用各种工具的指令，涵盖单工具和多工具场景。</a:t>
              </a:r>
            </a:p>
          </p:txBody>
        </p:sp>
        <p:sp>
          <p:nvSpPr>
            <p:cNvPr id="16" name="TextBox 6"/>
            <p:cNvSpPr txBox="1"/>
            <p:nvPr/>
          </p:nvSpPr>
          <p:spPr>
            <a:xfrm>
              <a:off x="7019847" y="1151979"/>
              <a:ext cx="34110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dirty="0" err="1">
                  <a:sym typeface="+mn-lt"/>
                </a:rPr>
                <a:t>ToolBench</a:t>
              </a:r>
              <a:endParaRPr lang="en-US" dirty="0">
                <a:sym typeface="+mn-lt"/>
              </a:endParaRPr>
            </a:p>
          </p:txBody>
        </p:sp>
      </p:grp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15" y="3543935"/>
            <a:ext cx="11316335" cy="30416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3"/>
          <p:cNvSpPr/>
          <p:nvPr/>
        </p:nvSpPr>
        <p:spPr>
          <a:xfrm rot="18900000" flipH="1">
            <a:off x="-3823760" y="2080053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693577" y="1069101"/>
            <a:ext cx="2972303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Function</a:t>
            </a: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Calling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from</a:t>
            </a: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GPT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3322333" y="2212445"/>
            <a:ext cx="8012430" cy="368173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最新的模型（gpt-3.5-turbo-0613和gpt-4-0613）经过微调，可以智能地检测何时应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外部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函数</a:t>
            </a:r>
            <a:r>
              <a:rPr lang="en-US" altLang="zh-CN" sz="2000" dirty="0" err="1">
                <a:latin typeface="+mn-lt"/>
                <a:ea typeface="+mn-ea"/>
                <a:cs typeface="+mn-ea"/>
                <a:sym typeface="+mn-lt"/>
              </a:rPr>
              <a:t>，并生成符合函数签名的JSON作为响应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Function Calling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基本步骤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如下：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用户的问题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相关可调用函数的参数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传递给模型。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模型可以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选择调用一个或多个函数，生成函数的入参字符串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使用提供的参数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调用相应函数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将函数的响应附加为新消息，再次调用模型，让模型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总结结果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并将总结回馈给用户。</a:t>
            </a:r>
          </a:p>
        </p:txBody>
      </p:sp>
      <p:sp>
        <p:nvSpPr>
          <p:cNvPr id="9" name="矩形 8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309245"/>
            <a:ext cx="5251450" cy="1031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504" y="944017"/>
              <a:ext cx="42462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Hugging GPT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538480" y="1786255"/>
            <a:ext cx="4615815" cy="4723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A-文本框 9"/>
          <p:cNvSpPr txBox="1"/>
          <p:nvPr>
            <p:custDataLst>
              <p:tags r:id="rId1"/>
            </p:custDataLst>
          </p:nvPr>
        </p:nvSpPr>
        <p:spPr>
          <a:xfrm>
            <a:off x="735965" y="2123440"/>
            <a:ext cx="4246245" cy="40481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由于大模型(LLM)在语言理解、生成、交互和推理上展现出很强的能力，所以作者认为LLM可以充当一个控制器的作用来管理现有的AI模型以解决复杂的AI任务，并且语言可以成为一个通用的接口来启动AI处理这些任务。基于这个想法，作者提出HuggingGPT，一个框架用于连接不同的AI模型来解决AI任务。</a:t>
            </a:r>
          </a:p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具体的步骤是：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任务规划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2.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模型选择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任务执行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4.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回答生成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515" y="168275"/>
            <a:ext cx="6673215" cy="65963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5"/>
          <p:cNvSpPr/>
          <p:nvPr/>
        </p:nvSpPr>
        <p:spPr>
          <a:xfrm rot="18900000" flipH="1">
            <a:off x="8878614" y="3620182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-1967865" y="112777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3955" y="1741170"/>
            <a:ext cx="1066800" cy="496506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28662" y="1204913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0180" y="977354"/>
            <a:ext cx="3592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Pandas AI</a:t>
            </a:r>
          </a:p>
        </p:txBody>
      </p:sp>
      <p:sp>
        <p:nvSpPr>
          <p:cNvPr id="7" name="TextBox 9"/>
          <p:cNvSpPr txBox="1"/>
          <p:nvPr/>
        </p:nvSpPr>
        <p:spPr>
          <a:xfrm>
            <a:off x="7615555" y="2195195"/>
            <a:ext cx="4058285" cy="40925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PandasAI是一个Python库，为流行的数据分析和操作工具</a:t>
            </a:r>
            <a:r>
              <a:rPr lang="zh-CN" altLang="en-US" sz="2000" b="1" u="sng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pandas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添加了生成式人工智能功能。它设计用于与pandas一起使用，而不是取代它。</a:t>
            </a:r>
          </a:p>
          <a:p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PandasAI使pandas具有对话能力，允许用自然语言向数据提出问题。还可以要求PandasAI绘制图表、清理数据、填充缺失值和生成特征。</a:t>
            </a: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734820"/>
            <a:ext cx="6777355" cy="5004435"/>
          </a:xfrm>
          <a:prstGeom prst="rect">
            <a:avLst/>
          </a:prstGeom>
          <a:blipFill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494941" y="-3004845"/>
            <a:ext cx="19658996" cy="11207535"/>
            <a:chOff x="-1494941" y="-3004845"/>
            <a:chExt cx="19658996" cy="11207535"/>
          </a:xfrm>
        </p:grpSpPr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4311326" y="284783"/>
              <a:ext cx="39693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TrafficGPT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460" y="871220"/>
            <a:ext cx="9400540" cy="5699760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224155" y="1325880"/>
            <a:ext cx="2565400" cy="489648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TrafficGPT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通过定义一系列提示来帮助ChatGPT注入与交通数据和交通系统交互的能力，并确保其可靠性，从而弥合了大型语言模型（LLMs）和交通基础模型（TFMs）之间的关键差距。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这种融合使ChatGPT能够熟练地查看、分析和处理交通数据，最终为城市交通系统管理提供有价值的决策支持。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2063434" y="3233050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8234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9408" y="309490"/>
            <a:ext cx="3671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TrafficGPT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" y="1067435"/>
            <a:ext cx="10326370" cy="57905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3895" y="309490"/>
            <a:ext cx="4588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r>
              <a:rPr lang="en-US" dirty="0">
                <a:sym typeface="+mn-lt"/>
              </a:rPr>
              <a:t>RestGPT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989330" y="1281430"/>
            <a:ext cx="10436860" cy="136334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将当前的大型语言模型（LLMs）与实际应用程序通过RESTful API连接。</a:t>
            </a: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具有一个粗到细粒度的在线规划机制，以实现更灵活的规划和API选择。</a:t>
            </a: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一个专门的API执行器，用于制定参数和解析API响应。</a:t>
            </a:r>
          </a:p>
          <a:p>
            <a:pPr algn="ctr"/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210" y="2806065"/>
            <a:ext cx="8576945" cy="33515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3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项目进度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Project Progress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5711009">
            <a:off x="6408009" y="1962568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 rot="5711009">
            <a:off x="6800427" y="2983783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 rot="5711009">
            <a:off x="7259017" y="4050477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593380" y="2115335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85798" y="3127236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44388" y="4203072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229229" y="1997600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7621647" y="300950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相关工作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8080237" y="4076386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项目进度</a:t>
            </a:r>
          </a:p>
        </p:txBody>
      </p:sp>
      <p:sp>
        <p:nvSpPr>
          <p:cNvPr id="14" name="PA-文本框 6"/>
          <p:cNvSpPr txBox="1"/>
          <p:nvPr>
            <p:custDataLst>
              <p:tags r:id="rId1"/>
            </p:custDataLst>
          </p:nvPr>
        </p:nvSpPr>
        <p:spPr>
          <a:xfrm>
            <a:off x="6096000" y="732424"/>
            <a:ext cx="408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CONTENT</a:t>
            </a:r>
            <a:endParaRPr lang="en-US" sz="40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ectangle: Rounded Corners 25"/>
          <p:cNvSpPr/>
          <p:nvPr/>
        </p:nvSpPr>
        <p:spPr>
          <a:xfrm rot="13500000" flipH="1">
            <a:off x="7843797" y="-17957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7" name="Freeform: Shape 26"/>
          <p:cNvSpPr/>
          <p:nvPr/>
        </p:nvSpPr>
        <p:spPr>
          <a:xfrm rot="13500000" flipH="1">
            <a:off x="-987275" y="-1035076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Rectangle: Rounded Corners 25"/>
          <p:cNvSpPr/>
          <p:nvPr/>
        </p:nvSpPr>
        <p:spPr>
          <a:xfrm rot="13500000" flipH="1">
            <a:off x="-3841602" y="2761451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3500000" flipH="1">
            <a:off x="2410619" y="7056057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 rot="5711009">
            <a:off x="7822897" y="5114102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8008268" y="5266697"/>
            <a:ext cx="34898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8644117" y="514001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未来安排</a:t>
            </a:r>
          </a:p>
        </p:txBody>
      </p:sp>
      <p:pic>
        <p:nvPicPr>
          <p:cNvPr id="23" name="图片 22" descr="定位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10" y="1294130"/>
            <a:ext cx="4545330" cy="4742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3223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280" y="1478915"/>
            <a:ext cx="5134610" cy="3736975"/>
          </a:xfrm>
          <a:prstGeom prst="rect">
            <a:avLst/>
          </a:prstGeom>
          <a:blipFill rotWithShape="1">
            <a:blip r:embed="rId4" cstate="screen"/>
            <a:srcRect/>
            <a:stretch>
              <a:fillRect t="-3707" b="-185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57875" y="410210"/>
            <a:ext cx="5888990" cy="5875020"/>
            <a:chOff x="-72728" y="2603528"/>
            <a:chExt cx="5624560" cy="5874202"/>
          </a:xfrm>
        </p:grpSpPr>
        <p:sp>
          <p:nvSpPr>
            <p:cNvPr id="6" name="PA-文本框 9"/>
            <p:cNvSpPr txBox="1"/>
            <p:nvPr>
              <p:custDataLst>
                <p:tags r:id="rId1"/>
              </p:custDataLst>
            </p:nvPr>
          </p:nvSpPr>
          <p:spPr>
            <a:xfrm>
              <a:off x="-72728" y="3422564"/>
              <a:ext cx="5624560" cy="5055166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GeoLife数据集是一个广泛用于地理信息系统（GIS）和轨迹数据研究的开放数据集，它由Microsoft Research Asia创建。该数据集包含了一组用户的GPS轨迹数据，这些用户在北京市及周边地区进行了长达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年（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2007-2012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）的轨迹记录。GeoLife数据集可用于研究轨迹分析、位置推荐、移动应用程序和地理信息系统等领域的问题。</a:t>
              </a: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数据格式：GeoLife数据集以文本格式提供，主要包括经度、纬度、时间戳和一些额外的信息，如速度和方向。</a:t>
              </a: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数据采样频率：数据集中的GPS轨迹点通常以5秒的间隔记录，但也包括了不同的采样频率。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-72728" y="2603528"/>
              <a:ext cx="4279869" cy="123093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zh-CN" altLang="en-US" sz="4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数据集</a:t>
              </a:r>
              <a:r>
                <a:rPr lang="en-US" altLang="zh-CN" sz="4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--Geolife</a:t>
              </a:r>
            </a:p>
            <a:p>
              <a:pPr lvl="0"/>
              <a:endParaRPr lang="en-US" altLang="zh-CN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5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9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0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1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2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3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4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3762886" y="858592"/>
              <a:ext cx="4614419" cy="5619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Scikit-Mobility</a:t>
              </a:r>
            </a:p>
          </p:txBody>
        </p:sp>
      </p:grpSp>
      <p:pic>
        <p:nvPicPr>
          <p:cNvPr id="33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6" name="图片 35" descr="456014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525" y="907126"/>
            <a:ext cx="752475" cy="752475"/>
          </a:xfrm>
          <a:prstGeom prst="rect">
            <a:avLst/>
          </a:prstGeom>
          <a:ln w="57150" cap="flat" cmpd="sng">
            <a:solidFill>
              <a:schemeClr val="accent1"/>
            </a:solidFill>
            <a:prstDash val="solid"/>
          </a:ln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BF9137B-3DE2-AA34-04D7-2B3B35A892DD}"/>
              </a:ext>
            </a:extLst>
          </p:cNvPr>
          <p:cNvSpPr txBox="1"/>
          <p:nvPr/>
        </p:nvSpPr>
        <p:spPr>
          <a:xfrm>
            <a:off x="634663" y="2105287"/>
            <a:ext cx="5258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以合适数据结构来表达轨迹数据和流量数据</a:t>
            </a:r>
            <a:br>
              <a:rPr kumimoji="1" lang="en-US" altLang="zh-CN" sz="2400" dirty="0"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(</a:t>
            </a:r>
            <a:r>
              <a:rPr kumimoji="1"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TrajDataFrame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, </a:t>
            </a:r>
            <a:r>
              <a:rPr kumimoji="1"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FlowDataFrame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)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提取轨迹数据中的个体与集体特征</a:t>
            </a:r>
            <a:br>
              <a:rPr kumimoji="1" lang="en-US" altLang="zh-CN" sz="2400" dirty="0"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displacement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, feature distance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评估隐私风险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C37DA48-2CE3-DEE9-5672-D6FC19ACB691}"/>
              </a:ext>
            </a:extLst>
          </p:cNvPr>
          <p:cNvSpPr txBox="1"/>
          <p:nvPr/>
        </p:nvSpPr>
        <p:spPr>
          <a:xfrm>
            <a:off x="6471030" y="2105287"/>
            <a:ext cx="461441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用标准迁移模型生成流量数据</a:t>
            </a:r>
            <a:b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gravity model, radiation model, etc.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)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管理和预处理多种格式的数据</a:t>
            </a:r>
            <a:b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(filtering, compress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)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用标准数学模型生成轨迹数据</a:t>
            </a:r>
            <a:b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</a:b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(random walk models, exploration and preferential return model)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C7C361A-7C45-5D86-BF7F-DBAE305C89B0}"/>
              </a:ext>
            </a:extLst>
          </p:cNvPr>
          <p:cNvSpPr/>
          <p:nvPr/>
        </p:nvSpPr>
        <p:spPr>
          <a:xfrm>
            <a:off x="6070096" y="1842127"/>
            <a:ext cx="45719" cy="3561735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7"/>
          <p:cNvSpPr>
            <a:spLocks noChangeAspect="1"/>
          </p:cNvSpPr>
          <p:nvPr/>
        </p:nvSpPr>
        <p:spPr bwMode="auto">
          <a:xfrm rot="10800000">
            <a:off x="-1" y="4138478"/>
            <a:ext cx="12191999" cy="2719519"/>
          </a:xfrm>
          <a:custGeom>
            <a:avLst/>
            <a:gdLst>
              <a:gd name="connsiteX0" fmla="*/ 7225144 w 7888470"/>
              <a:gd name="connsiteY0" fmla="*/ 2429283 h 2429283"/>
              <a:gd name="connsiteX1" fmla="*/ 6534838 w 7888470"/>
              <a:gd name="connsiteY1" fmla="*/ 278266 h 2429283"/>
              <a:gd name="connsiteX2" fmla="*/ 5685191 w 7888470"/>
              <a:gd name="connsiteY2" fmla="*/ 1513937 h 2429283"/>
              <a:gd name="connsiteX3" fmla="*/ 4761728 w 7888470"/>
              <a:gd name="connsiteY3" fmla="*/ 356943 h 2429283"/>
              <a:gd name="connsiteX4" fmla="*/ 3238064 w 7888470"/>
              <a:gd name="connsiteY4" fmla="*/ 2012265 h 2429283"/>
              <a:gd name="connsiteX5" fmla="*/ 1974030 w 7888470"/>
              <a:gd name="connsiteY5" fmla="*/ 507922 h 2429283"/>
              <a:gd name="connsiteX6" fmla="*/ 1009332 w 7888470"/>
              <a:gd name="connsiteY6" fmla="*/ 1563132 h 2429283"/>
              <a:gd name="connsiteX7" fmla="*/ 66692 w 7888470"/>
              <a:gd name="connsiteY7" fmla="*/ 489704 h 2429283"/>
              <a:gd name="connsiteX8" fmla="*/ 0 w 7888470"/>
              <a:gd name="connsiteY8" fmla="*/ 476985 h 2429283"/>
              <a:gd name="connsiteX9" fmla="*/ 0 w 7888470"/>
              <a:gd name="connsiteY9" fmla="*/ 0 h 2429283"/>
              <a:gd name="connsiteX10" fmla="*/ 7888470 w 7888470"/>
              <a:gd name="connsiteY10" fmla="*/ 0 h 2429283"/>
              <a:gd name="connsiteX11" fmla="*/ 7225144 w 7888470"/>
              <a:gd name="connsiteY11" fmla="*/ 2429283 h 2429283"/>
              <a:gd name="connsiteX0-1" fmla="*/ 7225144 w 7888470"/>
              <a:gd name="connsiteY0-2" fmla="*/ 2429283 h 2642658"/>
              <a:gd name="connsiteX1-3" fmla="*/ 6534838 w 7888470"/>
              <a:gd name="connsiteY1-4" fmla="*/ 278266 h 2642658"/>
              <a:gd name="connsiteX2-5" fmla="*/ 5599466 w 7888470"/>
              <a:gd name="connsiteY2-6" fmla="*/ 2642649 h 2642658"/>
              <a:gd name="connsiteX3-7" fmla="*/ 4761728 w 7888470"/>
              <a:gd name="connsiteY3-8" fmla="*/ 356943 h 2642658"/>
              <a:gd name="connsiteX4-9" fmla="*/ 3238064 w 7888470"/>
              <a:gd name="connsiteY4-10" fmla="*/ 2012265 h 2642658"/>
              <a:gd name="connsiteX5-11" fmla="*/ 1974030 w 7888470"/>
              <a:gd name="connsiteY5-12" fmla="*/ 507922 h 2642658"/>
              <a:gd name="connsiteX6-13" fmla="*/ 1009332 w 7888470"/>
              <a:gd name="connsiteY6-14" fmla="*/ 1563132 h 2642658"/>
              <a:gd name="connsiteX7-15" fmla="*/ 66692 w 7888470"/>
              <a:gd name="connsiteY7-16" fmla="*/ 489704 h 2642658"/>
              <a:gd name="connsiteX8-17" fmla="*/ 0 w 7888470"/>
              <a:gd name="connsiteY8-18" fmla="*/ 476985 h 2642658"/>
              <a:gd name="connsiteX9-19" fmla="*/ 0 w 7888470"/>
              <a:gd name="connsiteY9-20" fmla="*/ 0 h 2642658"/>
              <a:gd name="connsiteX10-21" fmla="*/ 7888470 w 7888470"/>
              <a:gd name="connsiteY10-22" fmla="*/ 0 h 2642658"/>
              <a:gd name="connsiteX11-23" fmla="*/ 7225144 w 7888470"/>
              <a:gd name="connsiteY11-24" fmla="*/ 2429283 h 2642658"/>
              <a:gd name="connsiteX0-25" fmla="*/ 7225144 w 7888470"/>
              <a:gd name="connsiteY0-26" fmla="*/ 2429283 h 2677650"/>
              <a:gd name="connsiteX1-27" fmla="*/ 6534838 w 7888470"/>
              <a:gd name="connsiteY1-28" fmla="*/ 278266 h 2677650"/>
              <a:gd name="connsiteX2-29" fmla="*/ 5599466 w 7888470"/>
              <a:gd name="connsiteY2-30" fmla="*/ 2642649 h 2677650"/>
              <a:gd name="connsiteX3-31" fmla="*/ 4633140 w 7888470"/>
              <a:gd name="connsiteY3-32" fmla="*/ 1714255 h 2677650"/>
              <a:gd name="connsiteX4-33" fmla="*/ 3238064 w 7888470"/>
              <a:gd name="connsiteY4-34" fmla="*/ 2012265 h 2677650"/>
              <a:gd name="connsiteX5-35" fmla="*/ 1974030 w 7888470"/>
              <a:gd name="connsiteY5-36" fmla="*/ 507922 h 2677650"/>
              <a:gd name="connsiteX6-37" fmla="*/ 1009332 w 7888470"/>
              <a:gd name="connsiteY6-38" fmla="*/ 1563132 h 2677650"/>
              <a:gd name="connsiteX7-39" fmla="*/ 66692 w 7888470"/>
              <a:gd name="connsiteY7-40" fmla="*/ 489704 h 2677650"/>
              <a:gd name="connsiteX8-41" fmla="*/ 0 w 7888470"/>
              <a:gd name="connsiteY8-42" fmla="*/ 476985 h 2677650"/>
              <a:gd name="connsiteX9-43" fmla="*/ 0 w 7888470"/>
              <a:gd name="connsiteY9-44" fmla="*/ 0 h 2677650"/>
              <a:gd name="connsiteX10-45" fmla="*/ 7888470 w 7888470"/>
              <a:gd name="connsiteY10-46" fmla="*/ 0 h 2677650"/>
              <a:gd name="connsiteX11-47" fmla="*/ 7225144 w 7888470"/>
              <a:gd name="connsiteY11-48" fmla="*/ 2429283 h 2677650"/>
              <a:gd name="connsiteX0-49" fmla="*/ 7225144 w 7888470"/>
              <a:gd name="connsiteY0-50" fmla="*/ 2429283 h 2719519"/>
              <a:gd name="connsiteX1-51" fmla="*/ 6534838 w 7888470"/>
              <a:gd name="connsiteY1-52" fmla="*/ 278266 h 2719519"/>
              <a:gd name="connsiteX2-53" fmla="*/ 5413729 w 7888470"/>
              <a:gd name="connsiteY2-54" fmla="*/ 2685511 h 2719519"/>
              <a:gd name="connsiteX3-55" fmla="*/ 4633140 w 7888470"/>
              <a:gd name="connsiteY3-56" fmla="*/ 1714255 h 2719519"/>
              <a:gd name="connsiteX4-57" fmla="*/ 3238064 w 7888470"/>
              <a:gd name="connsiteY4-58" fmla="*/ 2012265 h 2719519"/>
              <a:gd name="connsiteX5-59" fmla="*/ 1974030 w 7888470"/>
              <a:gd name="connsiteY5-60" fmla="*/ 507922 h 2719519"/>
              <a:gd name="connsiteX6-61" fmla="*/ 1009332 w 7888470"/>
              <a:gd name="connsiteY6-62" fmla="*/ 1563132 h 2719519"/>
              <a:gd name="connsiteX7-63" fmla="*/ 66692 w 7888470"/>
              <a:gd name="connsiteY7-64" fmla="*/ 489704 h 2719519"/>
              <a:gd name="connsiteX8-65" fmla="*/ 0 w 7888470"/>
              <a:gd name="connsiteY8-66" fmla="*/ 476985 h 2719519"/>
              <a:gd name="connsiteX9-67" fmla="*/ 0 w 7888470"/>
              <a:gd name="connsiteY9-68" fmla="*/ 0 h 2719519"/>
              <a:gd name="connsiteX10-69" fmla="*/ 7888470 w 7888470"/>
              <a:gd name="connsiteY10-70" fmla="*/ 0 h 2719519"/>
              <a:gd name="connsiteX11-71" fmla="*/ 7225144 w 7888470"/>
              <a:gd name="connsiteY11-72" fmla="*/ 2429283 h 27195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7888470" h="2719519">
                <a:moveTo>
                  <a:pt x="7225144" y="2429283"/>
                </a:moveTo>
                <a:cubicBezTo>
                  <a:pt x="6965516" y="2428815"/>
                  <a:pt x="6744577" y="276979"/>
                  <a:pt x="6534838" y="278266"/>
                </a:cubicBezTo>
                <a:cubicBezTo>
                  <a:pt x="6305754" y="285403"/>
                  <a:pt x="5730679" y="2446180"/>
                  <a:pt x="5413729" y="2685511"/>
                </a:cubicBezTo>
                <a:cubicBezTo>
                  <a:pt x="5096779" y="2924843"/>
                  <a:pt x="4995751" y="1826463"/>
                  <a:pt x="4633140" y="1714255"/>
                </a:cubicBezTo>
                <a:cubicBezTo>
                  <a:pt x="4270529" y="1602047"/>
                  <a:pt x="3681249" y="2213321"/>
                  <a:pt x="3238064" y="2012265"/>
                </a:cubicBezTo>
                <a:cubicBezTo>
                  <a:pt x="2794879" y="1811210"/>
                  <a:pt x="2345655" y="582796"/>
                  <a:pt x="1974030" y="507922"/>
                </a:cubicBezTo>
                <a:cubicBezTo>
                  <a:pt x="1602404" y="433047"/>
                  <a:pt x="1339212" y="1568455"/>
                  <a:pt x="1009332" y="1563132"/>
                </a:cubicBezTo>
                <a:cubicBezTo>
                  <a:pt x="700068" y="1558141"/>
                  <a:pt x="421229" y="615386"/>
                  <a:pt x="66692" y="489704"/>
                </a:cubicBezTo>
                <a:lnTo>
                  <a:pt x="0" y="476985"/>
                </a:lnTo>
                <a:lnTo>
                  <a:pt x="0" y="0"/>
                </a:lnTo>
                <a:lnTo>
                  <a:pt x="7888470" y="0"/>
                </a:lnTo>
                <a:cubicBezTo>
                  <a:pt x="7556553" y="309269"/>
                  <a:pt x="7484773" y="2429751"/>
                  <a:pt x="7225144" y="2429283"/>
                </a:cubicBezTo>
                <a:close/>
              </a:path>
            </a:pathLst>
          </a:custGeom>
          <a:solidFill>
            <a:srgbClr val="2883B0">
              <a:alpha val="21000"/>
            </a:srgb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10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85" y="2474595"/>
            <a:ext cx="3465195" cy="342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05" y="2117725"/>
            <a:ext cx="3248025" cy="3785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65" b="7559"/>
          <a:stretch>
            <a:fillRect/>
          </a:stretch>
        </p:blipFill>
        <p:spPr>
          <a:xfrm>
            <a:off x="1055370" y="2474595"/>
            <a:ext cx="3159125" cy="34905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 bwMode="auto">
          <a:xfrm>
            <a:off x="1569976" y="1889526"/>
            <a:ext cx="2625090" cy="523608"/>
            <a:chOff x="1054098" y="2125130"/>
            <a:chExt cx="2209793" cy="44077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054098" y="2125440"/>
              <a:ext cx="2209793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6" name="文本框 13"/>
            <p:cNvSpPr txBox="1">
              <a:spLocks noChangeArrowheads="1"/>
            </p:cNvSpPr>
            <p:nvPr/>
          </p:nvSpPr>
          <p:spPr bwMode="auto">
            <a:xfrm>
              <a:off x="1426381" y="2125130"/>
              <a:ext cx="1465177" cy="43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纯</a:t>
              </a:r>
              <a:r>
                <a:rPr lang="en-US" altLang="zh-CN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Prompt</a:t>
              </a: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7997190" y="1889760"/>
            <a:ext cx="2625090" cy="523241"/>
            <a:chOff x="5943592" y="2125440"/>
            <a:chExt cx="2209797" cy="471185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1" name="矩形 10"/>
            <p:cNvSpPr/>
            <p:nvPr/>
          </p:nvSpPr>
          <p:spPr>
            <a:xfrm>
              <a:off x="5943592" y="2125440"/>
              <a:ext cx="2209797" cy="471185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>
              <a:spLocks noChangeArrowheads="1"/>
            </p:cNvSpPr>
            <p:nvPr/>
          </p:nvSpPr>
          <p:spPr bwMode="auto">
            <a:xfrm>
              <a:off x="6154737" y="2180907"/>
              <a:ext cx="1787509" cy="414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Agent+Tools</a:t>
              </a: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4783453" y="1691880"/>
            <a:ext cx="2625090" cy="523240"/>
            <a:chOff x="3498846" y="1958752"/>
            <a:chExt cx="2209794" cy="44046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9" name="矩形 18"/>
            <p:cNvSpPr/>
            <p:nvPr/>
          </p:nvSpPr>
          <p:spPr>
            <a:xfrm>
              <a:off x="3498846" y="1958752"/>
              <a:ext cx="2209794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22" name="文本框 13"/>
            <p:cNvSpPr txBox="1">
              <a:spLocks noChangeArrowheads="1"/>
            </p:cNvSpPr>
            <p:nvPr/>
          </p:nvSpPr>
          <p:spPr bwMode="auto">
            <a:xfrm>
              <a:off x="3710287" y="1988014"/>
              <a:ext cx="1786971" cy="387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Function Call</a:t>
              </a:r>
            </a:p>
          </p:txBody>
        </p:sp>
      </p:grpSp>
      <p:sp>
        <p:nvSpPr>
          <p:cNvPr id="32" name="TextBox 6"/>
          <p:cNvSpPr txBox="1"/>
          <p:nvPr/>
        </p:nvSpPr>
        <p:spPr>
          <a:xfrm>
            <a:off x="4195066" y="521593"/>
            <a:ext cx="371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前期探究</a:t>
            </a:r>
            <a:endParaRPr lang="en-US" altLang="zh-CN" sz="4400" b="1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Prompt &amp; Agent</a:t>
            </a:r>
          </a:p>
        </p:txBody>
      </p:sp>
      <p:sp>
        <p:nvSpPr>
          <p:cNvPr id="33" name="矩形 32"/>
          <p:cNvSpPr/>
          <p:nvPr/>
        </p:nvSpPr>
        <p:spPr>
          <a:xfrm flipV="1">
            <a:off x="4999293" y="412039"/>
            <a:ext cx="2103120" cy="13373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Rectangle: Rounded Corners 13"/>
          <p:cNvSpPr/>
          <p:nvPr/>
        </p:nvSpPr>
        <p:spPr>
          <a:xfrm rot="18900000" flipH="1">
            <a:off x="-4899609" y="-407179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3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75385" y="1508760"/>
            <a:ext cx="10024745" cy="5265420"/>
          </a:xfrm>
          <a:prstGeom prst="roundRect">
            <a:avLst>
              <a:gd name="adj" fmla="val 6464"/>
            </a:avLst>
          </a:prstGeom>
          <a:solidFill>
            <a:schemeClr val="accent4">
              <a:lumMod val="50000"/>
              <a:alpha val="11000"/>
            </a:schemeClr>
          </a:solidFill>
          <a:ln w="76200">
            <a:solidFill>
              <a:srgbClr val="9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flipH="1">
            <a:off x="0" y="0"/>
            <a:ext cx="12192000" cy="138430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5795" y="121741"/>
            <a:ext cx="735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模型结构</a:t>
            </a:r>
          </a:p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Initial Model Structure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8" name="图片 7" descr="project_structure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85" y="1384300"/>
            <a:ext cx="10024745" cy="61995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25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6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7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8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9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0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2711778" y="774838"/>
              <a:ext cx="69805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Scikit-</a:t>
              </a:r>
              <a:r>
                <a:rPr lang="en-US" altLang="zh-CN" sz="4400" b="1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Mobility功能封装</a:t>
              </a:r>
              <a:endParaRPr lang="en-US" altLang="zh-CN" sz="4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1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606" y="1555177"/>
            <a:ext cx="3272790" cy="4602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03" y="1553907"/>
            <a:ext cx="3273425" cy="460375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110" y="1554699"/>
            <a:ext cx="3274060" cy="4605020"/>
          </a:xfrm>
          <a:prstGeom prst="rect">
            <a:avLst/>
          </a:prstGeom>
        </p:spPr>
      </p:pic>
      <p:sp>
        <p:nvSpPr>
          <p:cNvPr id="34" name="右箭头 33"/>
          <p:cNvSpPr/>
          <p:nvPr/>
        </p:nvSpPr>
        <p:spPr>
          <a:xfrm>
            <a:off x="3846192" y="3428604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7864910" y="3428604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47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8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9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0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1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2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3576577" y="771959"/>
              <a:ext cx="46888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Mobility Bench</a:t>
              </a:r>
            </a:p>
          </p:txBody>
        </p:sp>
      </p:grpSp>
      <p:sp>
        <p:nvSpPr>
          <p:cNvPr id="6" name="오른쪽 화살표 54"/>
          <p:cNvSpPr/>
          <p:nvPr/>
        </p:nvSpPr>
        <p:spPr>
          <a:xfrm>
            <a:off x="5824005" y="2520299"/>
            <a:ext cx="411162" cy="458788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오른쪽 화살표 70"/>
          <p:cNvSpPr/>
          <p:nvPr/>
        </p:nvSpPr>
        <p:spPr>
          <a:xfrm rot="10800000">
            <a:off x="5781142" y="4906312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오른쪽 화살표 72"/>
          <p:cNvSpPr/>
          <p:nvPr/>
        </p:nvSpPr>
        <p:spPr>
          <a:xfrm rot="5400000">
            <a:off x="7075271" y="3726007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639576" y="1637647"/>
            <a:ext cx="1964317" cy="1963088"/>
            <a:chOff x="6102" y="2949"/>
            <a:chExt cx="2723" cy="2721"/>
          </a:xfrm>
        </p:grpSpPr>
        <p:sp>
          <p:nvSpPr>
            <p:cNvPr id="5" name="도넛 86"/>
            <p:cNvSpPr/>
            <p:nvPr/>
          </p:nvSpPr>
          <p:spPr bwMode="auto">
            <a:xfrm>
              <a:off x="6102" y="2949"/>
              <a:ext cx="2723" cy="2721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6873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第一类问题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416675" y="1637647"/>
            <a:ext cx="1963438" cy="1964159"/>
            <a:chOff x="10105" y="2949"/>
            <a:chExt cx="2722" cy="2723"/>
          </a:xfrm>
        </p:grpSpPr>
        <p:sp>
          <p:nvSpPr>
            <p:cNvPr id="4" name="도넛 96"/>
            <p:cNvSpPr/>
            <p:nvPr/>
          </p:nvSpPr>
          <p:spPr bwMode="auto">
            <a:xfrm>
              <a:off x="10105" y="2949"/>
              <a:ext cx="2722" cy="2723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10870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第二类问题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53559" y="4256436"/>
            <a:ext cx="1950334" cy="1948542"/>
            <a:chOff x="3882810" y="4263374"/>
            <a:chExt cx="1728788" cy="1727200"/>
          </a:xfrm>
        </p:grpSpPr>
        <p:sp>
          <p:nvSpPr>
            <p:cNvPr id="3" name="도넛 135"/>
            <p:cNvSpPr/>
            <p:nvPr/>
          </p:nvSpPr>
          <p:spPr bwMode="auto">
            <a:xfrm>
              <a:off x="3882810" y="4263374"/>
              <a:ext cx="1728788" cy="1727200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364140" y="4905887"/>
              <a:ext cx="741660" cy="5456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第四类问题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97831" y="4256436"/>
            <a:ext cx="1985705" cy="1985464"/>
            <a:chOff x="6089595" y="4108773"/>
            <a:chExt cx="1985705" cy="1985464"/>
          </a:xfrm>
        </p:grpSpPr>
        <p:sp>
          <p:nvSpPr>
            <p:cNvPr id="2" name="도넛 123"/>
            <p:cNvSpPr/>
            <p:nvPr/>
          </p:nvSpPr>
          <p:spPr bwMode="auto">
            <a:xfrm>
              <a:off x="6089595" y="4108773"/>
              <a:ext cx="1985705" cy="1985464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648835" y="4847155"/>
              <a:ext cx="852321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第三类问题</a:t>
              </a:r>
            </a:p>
          </p:txBody>
        </p:sp>
      </p:grpSp>
      <p:grpSp>
        <p:nvGrpSpPr>
          <p:cNvPr id="14" name="Group 7"/>
          <p:cNvGrpSpPr/>
          <p:nvPr/>
        </p:nvGrpSpPr>
        <p:grpSpPr bwMode="auto">
          <a:xfrm>
            <a:off x="8631002" y="2474875"/>
            <a:ext cx="504212" cy="504212"/>
            <a:chOff x="6560456" y="2515733"/>
            <a:chExt cx="359999" cy="359998"/>
          </a:xfrm>
        </p:grpSpPr>
        <p:sp>
          <p:nvSpPr>
            <p:cNvPr id="15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1" name="TextBox 9"/>
          <p:cNvSpPr txBox="1"/>
          <p:nvPr/>
        </p:nvSpPr>
        <p:spPr>
          <a:xfrm>
            <a:off x="9340741" y="2060894"/>
            <a:ext cx="2281180" cy="13709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“根据提供的轨迹数据完成进行轨迹压缩，并返回压缩后的轨迹点个数，绘制轨迹图”</a:t>
            </a:r>
          </a:p>
        </p:txBody>
      </p:sp>
      <p:grpSp>
        <p:nvGrpSpPr>
          <p:cNvPr id="22" name="Group 7"/>
          <p:cNvGrpSpPr/>
          <p:nvPr/>
        </p:nvGrpSpPr>
        <p:grpSpPr bwMode="auto">
          <a:xfrm>
            <a:off x="8631002" y="4867860"/>
            <a:ext cx="504212" cy="504212"/>
            <a:chOff x="6560456" y="2515733"/>
            <a:chExt cx="359999" cy="359998"/>
          </a:xfrm>
        </p:grpSpPr>
        <p:sp>
          <p:nvSpPr>
            <p:cNvPr id="23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TextBox 9"/>
          <p:cNvSpPr txBox="1"/>
          <p:nvPr/>
        </p:nvSpPr>
        <p:spPr>
          <a:xfrm>
            <a:off x="9340741" y="4640569"/>
            <a:ext cx="228118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“根据车流数据，选择车流较大，需要派遣交警维持秩序的位置。”</a:t>
            </a:r>
          </a:p>
        </p:txBody>
      </p:sp>
      <p:grpSp>
        <p:nvGrpSpPr>
          <p:cNvPr id="30" name="Group 7"/>
          <p:cNvGrpSpPr/>
          <p:nvPr/>
        </p:nvGrpSpPr>
        <p:grpSpPr bwMode="auto">
          <a:xfrm>
            <a:off x="2922551" y="4867860"/>
            <a:ext cx="504212" cy="504212"/>
            <a:chOff x="6560456" y="2515733"/>
            <a:chExt cx="359999" cy="359998"/>
          </a:xfrm>
        </p:grpSpPr>
        <p:sp>
          <p:nvSpPr>
            <p:cNvPr id="31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TextBox 9"/>
          <p:cNvSpPr txBox="1"/>
          <p:nvPr/>
        </p:nvSpPr>
        <p:spPr>
          <a:xfrm>
            <a:off x="243205" y="4640580"/>
            <a:ext cx="246253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“对用户轨迹进行时间段的筛选和分析，以探索不同时间段的移动模式”</a:t>
            </a:r>
          </a:p>
        </p:txBody>
      </p:sp>
      <p:grpSp>
        <p:nvGrpSpPr>
          <p:cNvPr id="38" name="Group 7"/>
          <p:cNvGrpSpPr/>
          <p:nvPr/>
        </p:nvGrpSpPr>
        <p:grpSpPr bwMode="auto">
          <a:xfrm>
            <a:off x="2922551" y="2465622"/>
            <a:ext cx="504212" cy="504212"/>
            <a:chOff x="6560456" y="2515733"/>
            <a:chExt cx="359999" cy="359998"/>
          </a:xfrm>
        </p:grpSpPr>
        <p:sp>
          <p:nvSpPr>
            <p:cNvPr id="39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41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5" name="TextBox 9"/>
          <p:cNvSpPr txBox="1"/>
          <p:nvPr/>
        </p:nvSpPr>
        <p:spPr>
          <a:xfrm>
            <a:off x="424576" y="2238331"/>
            <a:ext cx="2281180" cy="7308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“根据提供的轨迹数据完成停留点检测任务”</a:t>
            </a:r>
          </a:p>
        </p:txBody>
      </p:sp>
      <p:pic>
        <p:nvPicPr>
          <p:cNvPr id="53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D96FA9C-E278-0E59-3646-496C3E253336}"/>
              </a:ext>
            </a:extLst>
          </p:cNvPr>
          <p:cNvSpPr txBox="1"/>
          <p:nvPr/>
        </p:nvSpPr>
        <p:spPr>
          <a:xfrm>
            <a:off x="316869" y="1576687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清晰明确的问题内容，只需要调用一次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306030504020204" pitchFamily="34" charset="0"/>
              </a:rPr>
              <a:t>API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89217B-3E2A-72F3-F166-A29F10D5AA13}"/>
              </a:ext>
            </a:extLst>
          </p:cNvPr>
          <p:cNvSpPr txBox="1"/>
          <p:nvPr/>
        </p:nvSpPr>
        <p:spPr>
          <a:xfrm>
            <a:off x="360174" y="3978667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开放性问题，没有标准的解决方法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485022A-4FA1-3D62-2072-1BD3F6A0121C}"/>
              </a:ext>
            </a:extLst>
          </p:cNvPr>
          <p:cNvSpPr txBox="1"/>
          <p:nvPr/>
        </p:nvSpPr>
        <p:spPr>
          <a:xfrm>
            <a:off x="8883108" y="1379228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复杂的需求但有清晰明确的解决方案，多次调用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API</a:t>
            </a:r>
            <a:endParaRPr kumimoji="1"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7A8F1B1-A639-838D-4DA5-E8B54DEB8FCB}"/>
              </a:ext>
            </a:extLst>
          </p:cNvPr>
          <p:cNvSpPr txBox="1"/>
          <p:nvPr/>
        </p:nvSpPr>
        <p:spPr>
          <a:xfrm>
            <a:off x="8882588" y="3928209"/>
            <a:ext cx="296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复杂的需求但</a:t>
            </a:r>
            <a:r>
              <a:rPr lang="zh-CN" altLang="en-US" b="1" i="0" strike="noStrike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没有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清晰明确的解决方案，多次调用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API</a:t>
            </a:r>
            <a:endParaRPr kumimoji="1" lang="zh-CN" altLang="en-US" dirty="0"/>
          </a:p>
        </p:txBody>
      </p:sp>
      <p:sp>
        <p:nvSpPr>
          <p:cNvPr id="57" name="五角星 56">
            <a:extLst>
              <a:ext uri="{FF2B5EF4-FFF2-40B4-BE49-F238E27FC236}">
                <a16:creationId xmlns:a16="http://schemas.microsoft.com/office/drawing/2014/main" id="{CF77E8FA-AB38-29E9-5C68-B778AFBDD314}"/>
              </a:ext>
            </a:extLst>
          </p:cNvPr>
          <p:cNvSpPr/>
          <p:nvPr/>
        </p:nvSpPr>
        <p:spPr>
          <a:xfrm>
            <a:off x="8478166" y="1472390"/>
            <a:ext cx="380930" cy="380930"/>
          </a:xfrm>
          <a:prstGeom prst="star5">
            <a:avLst/>
          </a:prstGeom>
          <a:solidFill>
            <a:srgbClr val="FFB9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4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64807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未来进度安排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Future Agenda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913600" y="2170902"/>
              <a:ext cx="2268843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未来规划</a:t>
              </a: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3984958" y="1080886"/>
            <a:ext cx="7816215" cy="551751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丰富、完善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Mobility Bench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的问题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完成整个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Scikit-Mobility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库的功能封装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考虑利用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Vector Store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等方式达成工具的高效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Retrieval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强化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GPT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对任务的语义理解，使之可以完成更高阶的语义任务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设计用户交互界面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扩展轨迹分析功能，加入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GeoPandas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MovingPandas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等库的支持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............</a:t>
            </a:r>
          </a:p>
        </p:txBody>
      </p:sp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2771528" y="3062816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45" y="1202690"/>
            <a:ext cx="10018395" cy="459422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3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5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4718968" y="676364"/>
              <a:ext cx="2646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进度安排</a:t>
              </a:r>
            </a:p>
          </p:txBody>
        </p:sp>
      </p:grpSp>
      <p:pic>
        <p:nvPicPr>
          <p:cNvPr id="36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112776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3929" y="309490"/>
            <a:ext cx="471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参考资料和文献</a:t>
            </a:r>
          </a:p>
        </p:txBody>
      </p:sp>
      <p:pic>
        <p:nvPicPr>
          <p:cNvPr id="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0350" y="1271905"/>
            <a:ext cx="11672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LangChain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python.langchain.com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ReAct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/pdf/2210.03629.pdf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ToolLLM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/pdf/2307.16789.pdf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Function Calling From GPT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github.com</a:t>
            </a:r>
            <a:r>
              <a:rPr lang="en-US" altLang="zh-CN" u="sng" dirty="0"/>
              <a:t>/</a:t>
            </a:r>
            <a:r>
              <a:rPr lang="en-US" altLang="zh-CN" u="sng" dirty="0" err="1"/>
              <a:t>openai</a:t>
            </a:r>
            <a:r>
              <a:rPr lang="en-US" altLang="zh-CN" u="sng" dirty="0"/>
              <a:t>/</a:t>
            </a:r>
            <a:r>
              <a:rPr lang="en-US" altLang="zh-CN" u="sng" dirty="0" err="1"/>
              <a:t>openai</a:t>
            </a:r>
            <a:r>
              <a:rPr lang="en-US" altLang="zh-CN" u="sng" dirty="0"/>
              <a:t>-cookbook/blob/main/examples/</a:t>
            </a:r>
            <a:r>
              <a:rPr lang="en-US" altLang="zh-CN" u="sng" dirty="0" err="1"/>
              <a:t>How_to_call_functions_with_chat_models.ipynb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u="sng" dirty="0"/>
              <a:t>https://</a:t>
            </a:r>
            <a:r>
              <a:rPr lang="en-US" altLang="zh-CN" u="sng" dirty="0" err="1"/>
              <a:t>platform.openai.com</a:t>
            </a:r>
            <a:r>
              <a:rPr lang="en-US" altLang="zh-CN" u="sng" dirty="0"/>
              <a:t>/docs/guides/</a:t>
            </a:r>
            <a:r>
              <a:rPr lang="en-US" altLang="zh-CN" u="sng" dirty="0" err="1"/>
              <a:t>gpt</a:t>
            </a:r>
            <a:r>
              <a:rPr lang="en-US" altLang="zh-CN" u="sng" dirty="0"/>
              <a:t>/function-calling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Scikit Mobility </a:t>
            </a:r>
            <a:r>
              <a:rPr lang="en-US" altLang="zh-CN" u="sng" dirty="0"/>
              <a:t>https://scikit-</a:t>
            </a:r>
            <a:r>
              <a:rPr lang="en-US" altLang="zh-CN" u="sng" dirty="0" err="1"/>
              <a:t>mobility.github.io</a:t>
            </a:r>
            <a:r>
              <a:rPr lang="en-US" altLang="zh-CN" u="sng" dirty="0"/>
              <a:t>/scikit-mobility/</a:t>
            </a:r>
            <a:r>
              <a:rPr lang="en-US" altLang="zh-CN" u="sng" dirty="0" err="1"/>
              <a:t>index.html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HuggingGPT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/pdf/2303.17580.pdf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RestGPT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/pdf/2306.06624.pdf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Pandas AI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zh-CN" altLang="en-US" u="sng" dirty="0">
                <a:sym typeface="+mn-ea"/>
              </a:rPr>
              <a:t>https://github.com/gventuri/pandas-ai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TrafficGPT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u="sng" dirty="0">
                <a:sym typeface="+mn-ea"/>
              </a:rPr>
              <a:t>https://</a:t>
            </a:r>
            <a:r>
              <a:rPr lang="en-US" altLang="zh-CN" u="sng" dirty="0" err="1">
                <a:sym typeface="+mn-ea"/>
              </a:rPr>
              <a:t>arxiv.org</a:t>
            </a:r>
            <a:r>
              <a:rPr lang="en-US" altLang="zh-CN" u="sng" dirty="0">
                <a:sym typeface="+mn-ea"/>
              </a:rPr>
              <a:t>/pdf/2309.06719.pdf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GeoLife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www.microsoft.com</a:t>
            </a:r>
            <a:r>
              <a:rPr lang="en-US" altLang="zh-CN" u="sng" dirty="0"/>
              <a:t>/</a:t>
            </a:r>
            <a:r>
              <a:rPr lang="en-US" altLang="zh-CN" u="sng" dirty="0" err="1"/>
              <a:t>en</a:t>
            </a:r>
            <a:r>
              <a:rPr lang="en-US" altLang="zh-CN" u="sng" dirty="0"/>
              <a:t>-us/research/publication/</a:t>
            </a:r>
            <a:r>
              <a:rPr lang="en-US" altLang="zh-CN" u="sng" dirty="0" err="1"/>
              <a:t>geolife</a:t>
            </a:r>
            <a:r>
              <a:rPr lang="en-US" altLang="zh-CN" u="sng" dirty="0"/>
              <a:t>-</a:t>
            </a:r>
            <a:r>
              <a:rPr lang="en-US" altLang="zh-CN" u="sng" dirty="0" err="1"/>
              <a:t>gps</a:t>
            </a:r>
            <a:r>
              <a:rPr lang="en-US" altLang="zh-CN" u="sng" dirty="0"/>
              <a:t>-trajectory-dataset-user-guide/</a:t>
            </a:r>
          </a:p>
          <a:p>
            <a:endParaRPr lang="en-US" altLang="zh-CN" u="sng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1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项目介绍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Introduction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4" name="Title 5"/>
          <p:cNvSpPr txBox="1"/>
          <p:nvPr/>
        </p:nvSpPr>
        <p:spPr>
          <a:xfrm>
            <a:off x="1373584" y="2869316"/>
            <a:ext cx="633918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7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谢谢观看</a:t>
            </a:r>
            <a:endParaRPr lang="en-US" sz="75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3585" y="3773080"/>
            <a:ext cx="6339180" cy="707886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THANK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</a:t>
            </a:r>
            <a:endParaRPr lang="en-US" altLang="zh-CN" sz="4000" dirty="0">
              <a:solidFill>
                <a:srgbClr val="2883B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8795" y="3488690"/>
            <a:ext cx="3997325" cy="3369310"/>
          </a:xfrm>
          <a:prstGeom prst="rect">
            <a:avLst/>
          </a:prstGeom>
          <a:blipFill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09222" y="1042988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724682" y="880259"/>
            <a:ext cx="34854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研究背景</a:t>
            </a: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Background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507508" y="325800"/>
            <a:ext cx="1905002" cy="438302"/>
            <a:chOff x="1244122" y="2991212"/>
            <a:chExt cx="1905002" cy="438302"/>
          </a:xfrm>
          <a:solidFill>
            <a:srgbClr val="2883B0"/>
          </a:solidFill>
        </p:grpSpPr>
        <p:sp>
          <p:nvSpPr>
            <p:cNvPr id="7" name="Shape 583"/>
            <p:cNvSpPr/>
            <p:nvPr/>
          </p:nvSpPr>
          <p:spPr>
            <a:xfrm>
              <a:off x="1964570" y="2991212"/>
              <a:ext cx="355849" cy="43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13500"/>
                  </a:moveTo>
                  <a:cubicBezTo>
                    <a:pt x="19731" y="12150"/>
                    <a:pt x="20769" y="10125"/>
                    <a:pt x="20769" y="8100"/>
                  </a:cubicBezTo>
                  <a:cubicBezTo>
                    <a:pt x="20769" y="3713"/>
                    <a:pt x="16408" y="0"/>
                    <a:pt x="10800" y="0"/>
                  </a:cubicBezTo>
                  <a:cubicBezTo>
                    <a:pt x="5192" y="0"/>
                    <a:pt x="831" y="3713"/>
                    <a:pt x="831" y="8100"/>
                  </a:cubicBezTo>
                  <a:cubicBezTo>
                    <a:pt x="831" y="10125"/>
                    <a:pt x="1869" y="12150"/>
                    <a:pt x="3323" y="13500"/>
                  </a:cubicBezTo>
                  <a:cubicBezTo>
                    <a:pt x="1869" y="15694"/>
                    <a:pt x="0" y="18225"/>
                    <a:pt x="0" y="18225"/>
                  </a:cubicBezTo>
                  <a:cubicBezTo>
                    <a:pt x="4362" y="18731"/>
                    <a:pt x="4362" y="18731"/>
                    <a:pt x="4362" y="18731"/>
                  </a:cubicBezTo>
                  <a:cubicBezTo>
                    <a:pt x="7062" y="21600"/>
                    <a:pt x="7062" y="21600"/>
                    <a:pt x="7062" y="21600"/>
                  </a:cubicBezTo>
                  <a:cubicBezTo>
                    <a:pt x="7062" y="21600"/>
                    <a:pt x="9138" y="18731"/>
                    <a:pt x="10800" y="16369"/>
                  </a:cubicBezTo>
                  <a:cubicBezTo>
                    <a:pt x="12462" y="18731"/>
                    <a:pt x="14538" y="21600"/>
                    <a:pt x="14538" y="21600"/>
                  </a:cubicBezTo>
                  <a:cubicBezTo>
                    <a:pt x="17238" y="18731"/>
                    <a:pt x="17238" y="18731"/>
                    <a:pt x="17238" y="18731"/>
                  </a:cubicBezTo>
                  <a:cubicBezTo>
                    <a:pt x="21600" y="18225"/>
                    <a:pt x="21600" y="18225"/>
                    <a:pt x="21600" y="18225"/>
                  </a:cubicBezTo>
                  <a:cubicBezTo>
                    <a:pt x="21600" y="18225"/>
                    <a:pt x="19731" y="15694"/>
                    <a:pt x="18277" y="13500"/>
                  </a:cubicBezTo>
                  <a:close/>
                  <a:moveTo>
                    <a:pt x="6646" y="19575"/>
                  </a:moveTo>
                  <a:cubicBezTo>
                    <a:pt x="5400" y="17381"/>
                    <a:pt x="5400" y="17381"/>
                    <a:pt x="5400" y="17381"/>
                  </a:cubicBezTo>
                  <a:cubicBezTo>
                    <a:pt x="2492" y="17550"/>
                    <a:pt x="2492" y="17550"/>
                    <a:pt x="2492" y="17550"/>
                  </a:cubicBezTo>
                  <a:cubicBezTo>
                    <a:pt x="2492" y="17550"/>
                    <a:pt x="3531" y="16031"/>
                    <a:pt x="4569" y="14344"/>
                  </a:cubicBezTo>
                  <a:cubicBezTo>
                    <a:pt x="5815" y="15188"/>
                    <a:pt x="7269" y="15862"/>
                    <a:pt x="9138" y="16031"/>
                  </a:cubicBezTo>
                  <a:cubicBezTo>
                    <a:pt x="7892" y="17888"/>
                    <a:pt x="6646" y="19575"/>
                    <a:pt x="6646" y="19575"/>
                  </a:cubicBezTo>
                  <a:close/>
                  <a:moveTo>
                    <a:pt x="2492" y="8100"/>
                  </a:moveTo>
                  <a:cubicBezTo>
                    <a:pt x="2492" y="4388"/>
                    <a:pt x="6231" y="1350"/>
                    <a:pt x="10800" y="1350"/>
                  </a:cubicBezTo>
                  <a:cubicBezTo>
                    <a:pt x="15369" y="1350"/>
                    <a:pt x="19108" y="4388"/>
                    <a:pt x="19108" y="8100"/>
                  </a:cubicBezTo>
                  <a:cubicBezTo>
                    <a:pt x="19108" y="11813"/>
                    <a:pt x="15369" y="14850"/>
                    <a:pt x="10800" y="14850"/>
                  </a:cubicBezTo>
                  <a:cubicBezTo>
                    <a:pt x="6231" y="14850"/>
                    <a:pt x="2492" y="11813"/>
                    <a:pt x="2492" y="8100"/>
                  </a:cubicBezTo>
                  <a:close/>
                  <a:moveTo>
                    <a:pt x="16200" y="17381"/>
                  </a:moveTo>
                  <a:cubicBezTo>
                    <a:pt x="14954" y="19575"/>
                    <a:pt x="14954" y="19575"/>
                    <a:pt x="14954" y="19575"/>
                  </a:cubicBezTo>
                  <a:cubicBezTo>
                    <a:pt x="14954" y="19575"/>
                    <a:pt x="13708" y="17888"/>
                    <a:pt x="12462" y="16031"/>
                  </a:cubicBezTo>
                  <a:cubicBezTo>
                    <a:pt x="14331" y="15862"/>
                    <a:pt x="15785" y="15188"/>
                    <a:pt x="17031" y="14344"/>
                  </a:cubicBezTo>
                  <a:cubicBezTo>
                    <a:pt x="18069" y="16031"/>
                    <a:pt x="19108" y="17550"/>
                    <a:pt x="19108" y="17550"/>
                  </a:cubicBezTo>
                  <a:cubicBezTo>
                    <a:pt x="16200" y="17381"/>
                    <a:pt x="16200" y="17381"/>
                    <a:pt x="16200" y="17381"/>
                  </a:cubicBezTo>
                  <a:close/>
                  <a:moveTo>
                    <a:pt x="10800" y="3375"/>
                  </a:moveTo>
                  <a:cubicBezTo>
                    <a:pt x="7685" y="3375"/>
                    <a:pt x="4985" y="5569"/>
                    <a:pt x="4985" y="8100"/>
                  </a:cubicBezTo>
                  <a:cubicBezTo>
                    <a:pt x="4985" y="10800"/>
                    <a:pt x="7685" y="12825"/>
                    <a:pt x="10800" y="12825"/>
                  </a:cubicBezTo>
                  <a:cubicBezTo>
                    <a:pt x="13915" y="12825"/>
                    <a:pt x="16615" y="10800"/>
                    <a:pt x="16615" y="8100"/>
                  </a:cubicBezTo>
                  <a:cubicBezTo>
                    <a:pt x="16615" y="5569"/>
                    <a:pt x="13915" y="3375"/>
                    <a:pt x="10800" y="3375"/>
                  </a:cubicBezTo>
                  <a:close/>
                  <a:moveTo>
                    <a:pt x="10800" y="11475"/>
                  </a:moveTo>
                  <a:cubicBezTo>
                    <a:pt x="8515" y="11475"/>
                    <a:pt x="6646" y="9956"/>
                    <a:pt x="6646" y="8100"/>
                  </a:cubicBezTo>
                  <a:cubicBezTo>
                    <a:pt x="6646" y="6244"/>
                    <a:pt x="8515" y="4725"/>
                    <a:pt x="10800" y="4725"/>
                  </a:cubicBezTo>
                  <a:cubicBezTo>
                    <a:pt x="13085" y="4725"/>
                    <a:pt x="14954" y="6244"/>
                    <a:pt x="14954" y="8100"/>
                  </a:cubicBezTo>
                  <a:cubicBezTo>
                    <a:pt x="14954" y="9956"/>
                    <a:pt x="13085" y="11475"/>
                    <a:pt x="10800" y="114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Shape 585"/>
            <p:cNvSpPr/>
            <p:nvPr/>
          </p:nvSpPr>
          <p:spPr>
            <a:xfrm>
              <a:off x="1244122" y="2991308"/>
              <a:ext cx="328015" cy="43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2" h="20488" extrusionOk="0">
                  <a:moveTo>
                    <a:pt x="20641" y="8000"/>
                  </a:moveTo>
                  <a:cubicBezTo>
                    <a:pt x="17555" y="10400"/>
                    <a:pt x="10943" y="17120"/>
                    <a:pt x="7416" y="19840"/>
                  </a:cubicBezTo>
                  <a:cubicBezTo>
                    <a:pt x="4551" y="21600"/>
                    <a:pt x="5212" y="19200"/>
                    <a:pt x="5212" y="19360"/>
                  </a:cubicBezTo>
                  <a:cubicBezTo>
                    <a:pt x="6094" y="17440"/>
                    <a:pt x="6975" y="14560"/>
                    <a:pt x="7857" y="13120"/>
                  </a:cubicBezTo>
                  <a:cubicBezTo>
                    <a:pt x="8078" y="12320"/>
                    <a:pt x="7637" y="12160"/>
                    <a:pt x="6975" y="12160"/>
                  </a:cubicBezTo>
                  <a:cubicBezTo>
                    <a:pt x="5433" y="12160"/>
                    <a:pt x="2788" y="12160"/>
                    <a:pt x="1024" y="12160"/>
                  </a:cubicBezTo>
                  <a:cubicBezTo>
                    <a:pt x="363" y="12160"/>
                    <a:pt x="-298" y="11840"/>
                    <a:pt x="143" y="11040"/>
                  </a:cubicBezTo>
                  <a:cubicBezTo>
                    <a:pt x="1024" y="8800"/>
                    <a:pt x="4110" y="3360"/>
                    <a:pt x="5212" y="1120"/>
                  </a:cubicBezTo>
                  <a:cubicBezTo>
                    <a:pt x="5653" y="320"/>
                    <a:pt x="6094" y="0"/>
                    <a:pt x="6975" y="0"/>
                  </a:cubicBezTo>
                  <a:cubicBezTo>
                    <a:pt x="9620" y="0"/>
                    <a:pt x="15351" y="0"/>
                    <a:pt x="17775" y="0"/>
                  </a:cubicBezTo>
                  <a:cubicBezTo>
                    <a:pt x="18657" y="0"/>
                    <a:pt x="18657" y="480"/>
                    <a:pt x="17996" y="1120"/>
                  </a:cubicBezTo>
                  <a:cubicBezTo>
                    <a:pt x="16894" y="2560"/>
                    <a:pt x="15131" y="5120"/>
                    <a:pt x="14249" y="6400"/>
                  </a:cubicBezTo>
                  <a:cubicBezTo>
                    <a:pt x="13588" y="7040"/>
                    <a:pt x="14469" y="7040"/>
                    <a:pt x="14910" y="7040"/>
                  </a:cubicBezTo>
                  <a:cubicBezTo>
                    <a:pt x="16453" y="7040"/>
                    <a:pt x="18878" y="7040"/>
                    <a:pt x="20420" y="7040"/>
                  </a:cubicBezTo>
                  <a:cubicBezTo>
                    <a:pt x="21302" y="7040"/>
                    <a:pt x="21302" y="7680"/>
                    <a:pt x="20641" y="8000"/>
                  </a:cubicBezTo>
                  <a:close/>
                  <a:moveTo>
                    <a:pt x="14910" y="8320"/>
                  </a:moveTo>
                  <a:cubicBezTo>
                    <a:pt x="14469" y="8320"/>
                    <a:pt x="13147" y="8320"/>
                    <a:pt x="12486" y="7520"/>
                  </a:cubicBezTo>
                  <a:cubicBezTo>
                    <a:pt x="12265" y="7200"/>
                    <a:pt x="12045" y="6560"/>
                    <a:pt x="12706" y="5760"/>
                  </a:cubicBezTo>
                  <a:cubicBezTo>
                    <a:pt x="13367" y="4640"/>
                    <a:pt x="14910" y="2720"/>
                    <a:pt x="15792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440"/>
                    <a:pt x="6975" y="1600"/>
                  </a:cubicBezTo>
                  <a:cubicBezTo>
                    <a:pt x="6535" y="2080"/>
                    <a:pt x="6535" y="2080"/>
                    <a:pt x="6535" y="2080"/>
                  </a:cubicBezTo>
                  <a:cubicBezTo>
                    <a:pt x="5433" y="4160"/>
                    <a:pt x="3229" y="8480"/>
                    <a:pt x="1906" y="10880"/>
                  </a:cubicBezTo>
                  <a:cubicBezTo>
                    <a:pt x="6975" y="10880"/>
                    <a:pt x="6975" y="10880"/>
                    <a:pt x="6975" y="10880"/>
                  </a:cubicBezTo>
                  <a:cubicBezTo>
                    <a:pt x="7857" y="10880"/>
                    <a:pt x="8739" y="11200"/>
                    <a:pt x="9180" y="11520"/>
                  </a:cubicBezTo>
                  <a:cubicBezTo>
                    <a:pt x="9620" y="12000"/>
                    <a:pt x="9841" y="126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8959" y="14400"/>
                    <a:pt x="8518" y="15680"/>
                    <a:pt x="8078" y="17120"/>
                  </a:cubicBezTo>
                  <a:cubicBezTo>
                    <a:pt x="7857" y="17280"/>
                    <a:pt x="7857" y="17440"/>
                    <a:pt x="7857" y="17600"/>
                  </a:cubicBezTo>
                  <a:cubicBezTo>
                    <a:pt x="9400" y="16160"/>
                    <a:pt x="11384" y="14400"/>
                    <a:pt x="13367" y="12480"/>
                  </a:cubicBezTo>
                  <a:cubicBezTo>
                    <a:pt x="14910" y="11040"/>
                    <a:pt x="16673" y="9440"/>
                    <a:pt x="17996" y="8320"/>
                  </a:cubicBezTo>
                  <a:cubicBezTo>
                    <a:pt x="14910" y="8320"/>
                    <a:pt x="14910" y="8320"/>
                    <a:pt x="14910" y="83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Shape 586"/>
            <p:cNvSpPr/>
            <p:nvPr/>
          </p:nvSpPr>
          <p:spPr>
            <a:xfrm>
              <a:off x="2712852" y="2991439"/>
              <a:ext cx="436272" cy="43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1221" y="19912"/>
                  </a:moveTo>
                  <a:cubicBezTo>
                    <a:pt x="20377" y="21262"/>
                    <a:pt x="14977" y="21600"/>
                    <a:pt x="10758" y="21600"/>
                  </a:cubicBezTo>
                  <a:cubicBezTo>
                    <a:pt x="6539" y="21600"/>
                    <a:pt x="1139" y="21262"/>
                    <a:pt x="127" y="19912"/>
                  </a:cubicBezTo>
                  <a:cubicBezTo>
                    <a:pt x="-42" y="19575"/>
                    <a:pt x="-42" y="19069"/>
                    <a:pt x="127" y="18731"/>
                  </a:cubicBezTo>
                  <a:cubicBezTo>
                    <a:pt x="970" y="16200"/>
                    <a:pt x="2658" y="15525"/>
                    <a:pt x="4008" y="15356"/>
                  </a:cubicBezTo>
                  <a:cubicBezTo>
                    <a:pt x="5189" y="15188"/>
                    <a:pt x="6202" y="14850"/>
                    <a:pt x="6708" y="14512"/>
                  </a:cubicBezTo>
                  <a:cubicBezTo>
                    <a:pt x="6708" y="14344"/>
                    <a:pt x="6708" y="13331"/>
                    <a:pt x="6708" y="12656"/>
                  </a:cubicBezTo>
                  <a:cubicBezTo>
                    <a:pt x="5527" y="11306"/>
                    <a:pt x="4683" y="9281"/>
                    <a:pt x="4683" y="7425"/>
                  </a:cubicBezTo>
                  <a:cubicBezTo>
                    <a:pt x="4683" y="3375"/>
                    <a:pt x="6708" y="0"/>
                    <a:pt x="10758" y="0"/>
                  </a:cubicBezTo>
                  <a:cubicBezTo>
                    <a:pt x="14808" y="0"/>
                    <a:pt x="16833" y="3375"/>
                    <a:pt x="16833" y="7425"/>
                  </a:cubicBezTo>
                  <a:cubicBezTo>
                    <a:pt x="16833" y="9281"/>
                    <a:pt x="15989" y="11306"/>
                    <a:pt x="14808" y="12656"/>
                  </a:cubicBezTo>
                  <a:cubicBezTo>
                    <a:pt x="14808" y="12994"/>
                    <a:pt x="14808" y="13331"/>
                    <a:pt x="14808" y="14512"/>
                  </a:cubicBezTo>
                  <a:cubicBezTo>
                    <a:pt x="15314" y="14850"/>
                    <a:pt x="16327" y="15188"/>
                    <a:pt x="17508" y="15356"/>
                  </a:cubicBezTo>
                  <a:cubicBezTo>
                    <a:pt x="18858" y="15525"/>
                    <a:pt x="20546" y="16200"/>
                    <a:pt x="21389" y="18731"/>
                  </a:cubicBezTo>
                  <a:cubicBezTo>
                    <a:pt x="21558" y="19069"/>
                    <a:pt x="21558" y="19575"/>
                    <a:pt x="21221" y="19912"/>
                  </a:cubicBezTo>
                  <a:close/>
                  <a:moveTo>
                    <a:pt x="15483" y="7425"/>
                  </a:moveTo>
                  <a:cubicBezTo>
                    <a:pt x="15483" y="4050"/>
                    <a:pt x="13964" y="1350"/>
                    <a:pt x="10758" y="1350"/>
                  </a:cubicBezTo>
                  <a:cubicBezTo>
                    <a:pt x="7552" y="1350"/>
                    <a:pt x="6033" y="4050"/>
                    <a:pt x="6033" y="7425"/>
                  </a:cubicBezTo>
                  <a:cubicBezTo>
                    <a:pt x="6033" y="10125"/>
                    <a:pt x="8227" y="13500"/>
                    <a:pt x="10758" y="13500"/>
                  </a:cubicBezTo>
                  <a:cubicBezTo>
                    <a:pt x="13289" y="13500"/>
                    <a:pt x="15483" y="10125"/>
                    <a:pt x="15483" y="7425"/>
                  </a:cubicBezTo>
                  <a:close/>
                  <a:moveTo>
                    <a:pt x="17171" y="16706"/>
                  </a:moveTo>
                  <a:cubicBezTo>
                    <a:pt x="15989" y="16537"/>
                    <a:pt x="14808" y="16031"/>
                    <a:pt x="14133" y="15694"/>
                  </a:cubicBezTo>
                  <a:cubicBezTo>
                    <a:pt x="13458" y="15356"/>
                    <a:pt x="13458" y="15356"/>
                    <a:pt x="13458" y="15356"/>
                  </a:cubicBezTo>
                  <a:cubicBezTo>
                    <a:pt x="13458" y="15356"/>
                    <a:pt x="13458" y="14512"/>
                    <a:pt x="13458" y="14006"/>
                  </a:cubicBezTo>
                  <a:cubicBezTo>
                    <a:pt x="12614" y="14512"/>
                    <a:pt x="11771" y="14850"/>
                    <a:pt x="10758" y="14850"/>
                  </a:cubicBezTo>
                  <a:cubicBezTo>
                    <a:pt x="9746" y="14850"/>
                    <a:pt x="8902" y="14512"/>
                    <a:pt x="8058" y="14006"/>
                  </a:cubicBezTo>
                  <a:cubicBezTo>
                    <a:pt x="8058" y="14512"/>
                    <a:pt x="8058" y="15356"/>
                    <a:pt x="8058" y="15356"/>
                  </a:cubicBezTo>
                  <a:cubicBezTo>
                    <a:pt x="7383" y="15694"/>
                    <a:pt x="7383" y="15694"/>
                    <a:pt x="7383" y="15694"/>
                  </a:cubicBezTo>
                  <a:cubicBezTo>
                    <a:pt x="6708" y="16031"/>
                    <a:pt x="5527" y="16537"/>
                    <a:pt x="4177" y="16706"/>
                  </a:cubicBezTo>
                  <a:cubicBezTo>
                    <a:pt x="3164" y="16875"/>
                    <a:pt x="2152" y="17212"/>
                    <a:pt x="1308" y="19069"/>
                  </a:cubicBezTo>
                  <a:cubicBezTo>
                    <a:pt x="1308" y="19237"/>
                    <a:pt x="2489" y="20250"/>
                    <a:pt x="10758" y="20250"/>
                  </a:cubicBezTo>
                  <a:cubicBezTo>
                    <a:pt x="19027" y="20250"/>
                    <a:pt x="20039" y="19237"/>
                    <a:pt x="20208" y="19069"/>
                  </a:cubicBezTo>
                  <a:cubicBezTo>
                    <a:pt x="19364" y="17212"/>
                    <a:pt x="18183" y="16875"/>
                    <a:pt x="17171" y="1670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29275" y="2655570"/>
            <a:ext cx="4730115" cy="31997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在现代城市交通、物流运输等行业发展过程中，从业人员面临着大量且目标多样的时空数据处理任务</a:t>
            </a: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在疫情防控、警方办案等领域，从业人员需要高效处理人类轨迹追踪等任务</a:t>
            </a:r>
            <a:endParaRPr kumimoji="1" lang="zh-CN" altLang="en-US" sz="1800" dirty="0">
              <a:solidFill>
                <a:schemeClr val="tx2"/>
              </a:solidFill>
              <a:latin typeface="+mn-ea"/>
              <a:ea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广大用户利用非专业的自然语言快速获取时空数据信息</a:t>
            </a:r>
            <a:endParaRPr kumimoji="1" lang="zh-CN" altLang="en-US" sz="1800" dirty="0">
              <a:solidFill>
                <a:schemeClr val="tx2"/>
              </a:solidFill>
              <a:latin typeface="+mn-ea"/>
              <a:ea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endParaRPr lang="zh-CN" altLang="en-US" sz="18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0320" y="0"/>
            <a:ext cx="3225800" cy="3429000"/>
          </a:xfrm>
          <a:prstGeom prst="rect">
            <a:avLst/>
          </a:prstGeom>
          <a:blipFill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253521" y="3322320"/>
            <a:ext cx="9058119" cy="3535680"/>
            <a:chOff x="728292" y="2420112"/>
            <a:chExt cx="5169377" cy="2017776"/>
          </a:xfrm>
        </p:grpSpPr>
        <p:sp>
          <p:nvSpPr>
            <p:cNvPr id="3" name="任意多边形 2"/>
            <p:cNvSpPr/>
            <p:nvPr/>
          </p:nvSpPr>
          <p:spPr>
            <a:xfrm flipV="1">
              <a:off x="728292" y="2420113"/>
              <a:ext cx="2118806" cy="1227403"/>
            </a:xfrm>
            <a:custGeom>
              <a:avLst/>
              <a:gdLst>
                <a:gd name="connsiteX0" fmla="*/ 0 w 1844197"/>
                <a:gd name="connsiteY0" fmla="*/ 1068325 h 1068325"/>
                <a:gd name="connsiteX1" fmla="*/ 1844197 w 1844197"/>
                <a:gd name="connsiteY1" fmla="*/ 1068325 h 1068325"/>
                <a:gd name="connsiteX2" fmla="*/ 922098 w 1844197"/>
                <a:gd name="connsiteY2" fmla="*/ 0 h 106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197" h="1068325">
                  <a:moveTo>
                    <a:pt x="0" y="1068325"/>
                  </a:moveTo>
                  <a:lnTo>
                    <a:pt x="1844197" y="1068325"/>
                  </a:lnTo>
                  <a:lnTo>
                    <a:pt x="92209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414481" y="2420112"/>
              <a:ext cx="3483188" cy="2017776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867410" y="1837055"/>
            <a:ext cx="6760210" cy="4123055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867410" y="1000760"/>
            <a:ext cx="3166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目标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Goal</a:t>
            </a:r>
          </a:p>
        </p:txBody>
      </p:sp>
      <p:sp>
        <p:nvSpPr>
          <p:cNvPr id="11" name="Rectangle 56"/>
          <p:cNvSpPr/>
          <p:nvPr/>
        </p:nvSpPr>
        <p:spPr>
          <a:xfrm>
            <a:off x="1200785" y="2297431"/>
            <a:ext cx="6185535" cy="291880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b="1" spc="300" dirty="0">
                <a:solidFill>
                  <a:srgbClr val="2F2E41"/>
                </a:solidFill>
                <a:latin typeface="+mn-ea"/>
                <a:sym typeface="+mn-ea"/>
              </a:rPr>
              <a:t>核心问题：利用</a:t>
            </a:r>
            <a:r>
              <a:rPr lang="en-US" altLang="zh-CN" sz="2000" b="1" spc="300" dirty="0">
                <a:solidFill>
                  <a:srgbClr val="2F2E41"/>
                </a:solidFill>
                <a:latin typeface="+mn-ea"/>
                <a:sym typeface="+mn-ea"/>
              </a:rPr>
              <a:t>GPT</a:t>
            </a:r>
            <a:r>
              <a:rPr lang="zh-CN" altLang="en-US" sz="2000" b="1" spc="300" dirty="0">
                <a:solidFill>
                  <a:srgbClr val="2F2E41"/>
                </a:solidFill>
                <a:latin typeface="+mn-ea"/>
                <a:sym typeface="+mn-ea"/>
              </a:rPr>
              <a:t>解析用户语义，提取问题，制定计划，获得执行结果。</a:t>
            </a:r>
          </a:p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输入：用户的自然语言需求，时空轨迹数据（轨迹、流数据）</a:t>
            </a:r>
          </a:p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输出：处理后的轨迹数据、可视化的行程轨迹图、针对轨迹数据的文字分析等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800340" y="1837055"/>
            <a:ext cx="3477260" cy="4123055"/>
          </a:xfrm>
          <a:prstGeom prst="roundRect">
            <a:avLst>
              <a:gd name="adj" fmla="val 3183"/>
            </a:avLst>
          </a:prstGeom>
          <a:blipFill rotWithShape="1">
            <a:blip r:embed="rId3" cstate="screen"/>
            <a:srcRect/>
            <a:stretch>
              <a:fillRect l="-9340" r="-93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295101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062" y="1355146"/>
            <a:ext cx="3427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研究意义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Research Prospects</a:t>
            </a:r>
          </a:p>
        </p:txBody>
      </p:sp>
      <p:sp>
        <p:nvSpPr>
          <p:cNvPr id="10" name="Freeform 90"/>
          <p:cNvSpPr>
            <a:spLocks noEditPoints="1"/>
          </p:cNvSpPr>
          <p:nvPr/>
        </p:nvSpPr>
        <p:spPr bwMode="auto">
          <a:xfrm>
            <a:off x="8249129" y="382146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802469" y="4511898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利用提示（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Prompt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）对大模型的输入输出进行约束，规范、强化其思维链，以期更好的解决任务效果；对大模型的性能、行为有更好的理解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1561941" y="3688242"/>
            <a:ext cx="184627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学习、理解、运用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Prompt Engineering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8171344" y="456731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强化大模型解决特定语境下特定任务的能力，即使是指向不明确的自然语言，也能调用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AI Agent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获取较为不错的解决方案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8930816" y="374366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强化大模型对特别场景语义的理解</a:t>
            </a: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3" name="Freeform 90"/>
          <p:cNvSpPr>
            <a:spLocks noEditPoints="1"/>
          </p:cNvSpPr>
          <p:nvPr/>
        </p:nvSpPr>
        <p:spPr bwMode="auto">
          <a:xfrm>
            <a:off x="4564859" y="379098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4487074" y="453683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GPT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的能力对轨迹数据进行处理，结合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等数据处理库的专业能力，将时空数据任务简单化、便利化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5246546" y="371318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灵活处理时空轨迹数据</a:t>
            </a:r>
          </a:p>
        </p:txBody>
      </p:sp>
      <p:sp>
        <p:nvSpPr>
          <p:cNvPr id="9" name="Freeform 90"/>
          <p:cNvSpPr>
            <a:spLocks noEditPoints="1"/>
          </p:cNvSpPr>
          <p:nvPr/>
        </p:nvSpPr>
        <p:spPr bwMode="auto">
          <a:xfrm>
            <a:off x="879954" y="374399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/>
          <p:nvPr/>
        </p:nvGrpSpPr>
        <p:grpSpPr>
          <a:xfrm rot="10800000">
            <a:off x="584803" y="3214535"/>
            <a:ext cx="3200400" cy="784772"/>
            <a:chOff x="701702" y="2634888"/>
            <a:chExt cx="2057400" cy="588579"/>
          </a:xfrm>
          <a:solidFill>
            <a:schemeClr val="accent2"/>
          </a:solidFill>
          <a:effectLst/>
        </p:grpSpPr>
        <p:sp>
          <p:nvSpPr>
            <p:cNvPr id="3" name="Rounded Rectangle 32"/>
            <p:cNvSpPr/>
            <p:nvPr/>
          </p:nvSpPr>
          <p:spPr>
            <a:xfrm>
              <a:off x="701702" y="2766267"/>
              <a:ext cx="2057400" cy="457200"/>
            </a:xfrm>
            <a:prstGeom prst="roundRect">
              <a:avLst>
                <a:gd name="adj" fmla="val 50000"/>
              </a:avLst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" name="Isosceles Triangle 34"/>
            <p:cNvSpPr/>
            <p:nvPr/>
          </p:nvSpPr>
          <p:spPr>
            <a:xfrm>
              <a:off x="1651537" y="2634888"/>
              <a:ext cx="152400" cy="131379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6" name="Group 35"/>
          <p:cNvGrpSpPr/>
          <p:nvPr/>
        </p:nvGrpSpPr>
        <p:grpSpPr>
          <a:xfrm>
            <a:off x="3144106" y="3211786"/>
            <a:ext cx="3200400" cy="787521"/>
            <a:chOff x="25559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7" name="Rounded Rectangle 36"/>
            <p:cNvSpPr/>
            <p:nvPr/>
          </p:nvSpPr>
          <p:spPr>
            <a:xfrm>
              <a:off x="25559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9" name="Isosceles Triangle 38"/>
            <p:cNvSpPr/>
            <p:nvPr/>
          </p:nvSpPr>
          <p:spPr>
            <a:xfrm flipV="1">
              <a:off x="3505049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0" name="Group 47"/>
          <p:cNvGrpSpPr/>
          <p:nvPr/>
        </p:nvGrpSpPr>
        <p:grpSpPr>
          <a:xfrm rot="10800000">
            <a:off x="5596421" y="3214535"/>
            <a:ext cx="3200400" cy="784772"/>
            <a:chOff x="4410102" y="2634888"/>
            <a:chExt cx="2057400" cy="588579"/>
          </a:xfrm>
          <a:solidFill>
            <a:srgbClr val="2883B0"/>
          </a:solidFill>
          <a:effectLst/>
        </p:grpSpPr>
        <p:sp>
          <p:nvSpPr>
            <p:cNvPr id="11" name="Rounded Rectangle 48"/>
            <p:cNvSpPr/>
            <p:nvPr/>
          </p:nvSpPr>
          <p:spPr>
            <a:xfrm>
              <a:off x="44101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" name="Isosceles Triangle 49"/>
            <p:cNvSpPr/>
            <p:nvPr/>
          </p:nvSpPr>
          <p:spPr>
            <a:xfrm>
              <a:off x="5299252" y="2634888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8387575" y="3211786"/>
            <a:ext cx="3200400" cy="787521"/>
            <a:chOff x="62643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5" name="Rounded Rectangle 52"/>
            <p:cNvSpPr/>
            <p:nvPr/>
          </p:nvSpPr>
          <p:spPr>
            <a:xfrm>
              <a:off x="62643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7" name="Isosceles Triangle 54"/>
            <p:cNvSpPr/>
            <p:nvPr/>
          </p:nvSpPr>
          <p:spPr>
            <a:xfrm flipV="1">
              <a:off x="7216802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171374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1</a:t>
            </a:r>
          </a:p>
        </p:txBody>
      </p:sp>
      <p:sp>
        <p:nvSpPr>
          <p:cNvPr id="19" name="矩形 18"/>
          <p:cNvSpPr/>
          <p:nvPr/>
        </p:nvSpPr>
        <p:spPr>
          <a:xfrm>
            <a:off x="3737017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2</a:t>
            </a:r>
          </a:p>
        </p:txBody>
      </p:sp>
      <p:sp>
        <p:nvSpPr>
          <p:cNvPr id="20" name="矩形 19"/>
          <p:cNvSpPr/>
          <p:nvPr/>
        </p:nvSpPr>
        <p:spPr>
          <a:xfrm>
            <a:off x="6344506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3</a:t>
            </a:r>
          </a:p>
        </p:txBody>
      </p:sp>
      <p:sp>
        <p:nvSpPr>
          <p:cNvPr id="21" name="矩形 20"/>
          <p:cNvSpPr/>
          <p:nvPr/>
        </p:nvSpPr>
        <p:spPr>
          <a:xfrm>
            <a:off x="9099149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4</a:t>
            </a:r>
          </a:p>
        </p:txBody>
      </p:sp>
      <p:sp>
        <p:nvSpPr>
          <p:cNvPr id="26" name="椭圆 25"/>
          <p:cNvSpPr/>
          <p:nvPr/>
        </p:nvSpPr>
        <p:spPr>
          <a:xfrm>
            <a:off x="867916" y="1408845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extBox 6"/>
          <p:cNvSpPr txBox="1"/>
          <p:nvPr/>
        </p:nvSpPr>
        <p:spPr>
          <a:xfrm>
            <a:off x="1383376" y="1246116"/>
            <a:ext cx="297230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研究阶段</a:t>
            </a: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Roadmap</a:t>
            </a:r>
          </a:p>
        </p:txBody>
      </p:sp>
      <p:sp>
        <p:nvSpPr>
          <p:cNvPr id="29" name="TextBox 9"/>
          <p:cNvSpPr txBox="1"/>
          <p:nvPr/>
        </p:nvSpPr>
        <p:spPr>
          <a:xfrm>
            <a:off x="868293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调取外部轨迹处理API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等库完成轨迹数据处理任务，将库进行封装，便于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ChatGPT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调取</a:t>
            </a:r>
          </a:p>
        </p:txBody>
      </p:sp>
      <p:sp>
        <p:nvSpPr>
          <p:cNvPr id="31" name="TextBox 9"/>
          <p:cNvSpPr txBox="1"/>
          <p:nvPr/>
        </p:nvSpPr>
        <p:spPr>
          <a:xfrm>
            <a:off x="3506998" y="4339540"/>
            <a:ext cx="2227118" cy="20110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采用基于大语言模型的提示工程方法，利用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LangChain Agent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完成任务的自动选择、调用、执行</a:t>
            </a:r>
            <a:endParaRPr lang="zh-CN" altLang="en-US" sz="1600" dirty="0">
              <a:latin typeface="+mn-lt"/>
              <a:ea typeface="+mn-ea"/>
              <a:cs typeface="+mn-ea"/>
            </a:endParaRPr>
          </a:p>
          <a:p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6160457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分析用户自然语言表达的需求，处理我们提出的不同等级的语义问题，完成难度等级高的语义分析</a:t>
            </a:r>
          </a:p>
        </p:txBody>
      </p:sp>
      <p:sp>
        <p:nvSpPr>
          <p:cNvPr id="33" name="TextBox 9"/>
          <p:cNvSpPr txBox="1"/>
          <p:nvPr/>
        </p:nvSpPr>
        <p:spPr>
          <a:xfrm>
            <a:off x="8796821" y="4339540"/>
            <a:ext cx="2227118" cy="13709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分析处理数据并返回结果，形成可视化的输出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+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文字描述，做成用户友好的应用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2</a:t>
            </a:r>
            <a:endParaRPr lang="en-US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相关工作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Related Work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33884B1-AEB7-81F7-C6AB-6745C1AB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98" y="146317"/>
            <a:ext cx="7945618" cy="6711683"/>
          </a:xfrm>
          <a:prstGeom prst="rect">
            <a:avLst/>
          </a:prstGeom>
        </p:spPr>
      </p:pic>
      <p:pic>
        <p:nvPicPr>
          <p:cNvPr id="15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23E8C26-BD40-4B04-B83B-D289AC4EE9D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514包图\5"/>
  <p:tag name="ISPRING_PRESENTATION_TITLE" val="蓝色大气稳重合作商业计划书PPT模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第一PPT，www.1ppt.com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83AF"/>
      </a:accent1>
      <a:accent2>
        <a:srgbClr val="5E9BA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kznawmf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1744</Words>
  <Application>Microsoft Macintosh PowerPoint</Application>
  <PresentationFormat>宽屏</PresentationFormat>
  <Paragraphs>189</Paragraphs>
  <Slides>30</Slides>
  <Notes>30</Notes>
  <HiddenSlides>4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Microsoft YaHei</vt:lpstr>
      <vt:lpstr>Microsoft YaHei</vt:lpstr>
      <vt:lpstr>微软雅黑 Light</vt:lpstr>
      <vt:lpstr>Arial</vt:lpstr>
      <vt:lpstr>Calibri</vt:lpstr>
      <vt:lpstr>Open Sans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蓝色大气稳重合作商业计划书</dc:title>
  <dc:creator>第一PPT</dc:creator>
  <cp:keywords>www.1ppt.com</cp:keywords>
  <dc:description>www.1ppt.com</dc:description>
  <cp:lastModifiedBy>Happy</cp:lastModifiedBy>
  <cp:revision>199</cp:revision>
  <dcterms:created xsi:type="dcterms:W3CDTF">2023-10-25T15:02:10Z</dcterms:created>
  <dcterms:modified xsi:type="dcterms:W3CDTF">2023-10-26T05:52:19Z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F216B4CDB9D42FE62A423765C1B686D0_42</vt:lpwstr>
  </property>
  <property fmtid="{D5CDD505-2E9C-101B-9397-08002B2CF9AE}" pid="3" name="KSOProductBuildVer">
    <vt:lpwstr>2052-6.2.2.8394</vt:lpwstr>
  </property>
</Properties>
</file>